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4"/>
  </p:notesMasterIdLst>
  <p:sldIdLst>
    <p:sldId id="308" r:id="rId2"/>
    <p:sldId id="287" r:id="rId3"/>
    <p:sldId id="477" r:id="rId4"/>
    <p:sldId id="516" r:id="rId5"/>
    <p:sldId id="519" r:id="rId6"/>
    <p:sldId id="521" r:id="rId7"/>
    <p:sldId id="520" r:id="rId8"/>
    <p:sldId id="517" r:id="rId9"/>
    <p:sldId id="518" r:id="rId10"/>
    <p:sldId id="522" r:id="rId11"/>
    <p:sldId id="523" r:id="rId12"/>
    <p:sldId id="501" r:id="rId13"/>
    <p:sldId id="503" r:id="rId14"/>
    <p:sldId id="524" r:id="rId15"/>
    <p:sldId id="525" r:id="rId16"/>
    <p:sldId id="526" r:id="rId17"/>
    <p:sldId id="527" r:id="rId18"/>
    <p:sldId id="528" r:id="rId19"/>
    <p:sldId id="529" r:id="rId20"/>
    <p:sldId id="530" r:id="rId21"/>
    <p:sldId id="312" r:id="rId22"/>
    <p:sldId id="30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B7B0"/>
    <a:srgbClr val="1F2C35"/>
    <a:srgbClr val="CA3A6B"/>
    <a:srgbClr val="009089"/>
    <a:srgbClr val="2DB8B0"/>
    <a:srgbClr val="F1D531"/>
    <a:srgbClr val="FFDF1B"/>
    <a:srgbClr val="0097D0"/>
    <a:srgbClr val="6995D8"/>
    <a:srgbClr val="E87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76548" autoAdjust="0"/>
  </p:normalViewPr>
  <p:slideViewPr>
    <p:cSldViewPr snapToGrid="0" snapToObjects="1">
      <p:cViewPr varScale="1">
        <p:scale>
          <a:sx n="91" d="100"/>
          <a:sy n="91" d="100"/>
        </p:scale>
        <p:origin x="10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23EAC-CAEB-5D46-8A80-CBA13BC2A077}" type="datetimeFigureOut">
              <a:rPr lang="es-ES_tradnl" smtClean="0"/>
              <a:t>06/04/2021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D2B24-E436-B044-8154-1FEEDB1D77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5766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D2B24-E436-B044-8154-1FEEDB1D77C5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5020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D2B24-E436-B044-8154-1FEEDB1D77C5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2242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C5C7101-2A11-40C9-A45B-A554028EAA9A}" type="datetime1">
              <a:rPr lang="es-ES" smtClean="0"/>
              <a:pPr lvl="0"/>
              <a:t>06/04/2021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570BBA-6360-4356-85B0-41AD1AE44CBE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4BC8BF-1D36-4DDC-A2EF-6BCEFC3919EB}" type="datetime1">
              <a:rPr lang="es-ES" smtClean="0"/>
              <a:pPr lvl="0"/>
              <a:t>06/04/2021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B8C578-A8C4-4926-B14B-BF09EA02B3A4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70CBB7F-F7BA-4301-9CE9-D114F7203AB0}" type="datetime1">
              <a:rPr lang="es-ES" smtClean="0"/>
              <a:pPr lvl="0"/>
              <a:t>06/04/2021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00384B-A602-4DEE-9150-FEA7FC44E43F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9D2F3A7-D74C-45D9-9212-E52BA4EC63E0}" type="datetime1">
              <a:rPr lang="es-ES" smtClean="0"/>
              <a:pPr lvl="0"/>
              <a:t>06/04/2021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7F5F7F-0037-4D1E-99E0-EB657A66ABD1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488274B-991B-40B4-9EFE-9AB1C16B1857}" type="datetime1">
              <a:rPr lang="es-ES" smtClean="0"/>
              <a:pPr lvl="0"/>
              <a:t>06/04/2021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7D7355-E77A-456C-853D-65BCDD95E3CC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955D870-B8F1-4F31-970A-3F5FE5083D35}" type="datetime1">
              <a:rPr lang="es-ES" smtClean="0"/>
              <a:pPr lvl="0"/>
              <a:t>06/04/2021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1F27F2-7E50-4922-933B-80BD38839049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0EC07F-F6B2-4271-9A74-0C964DC99C4E}" type="datetime1">
              <a:rPr lang="es-ES" smtClean="0"/>
              <a:pPr lvl="0"/>
              <a:t>06/04/2021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386ED7-53C3-4184-AA94-11BBBB81AFFA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F9188F6-A7AF-4261-B3F2-BB85C38EB2E0}" type="datetime1">
              <a:rPr lang="es-ES" smtClean="0"/>
              <a:pPr lvl="0"/>
              <a:t>06/04/2021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499DF2-0A09-4298-B0A1-4ADFEB388A0F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B4B4457-C574-4712-A631-4FFD0B14E144}" type="datetime1">
              <a:rPr lang="es-ES" smtClean="0"/>
              <a:pPr lvl="0"/>
              <a:t>06/04/2021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CE5E07-DE4C-4DBB-AC2E-2E2E4C6657B0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7831914-442F-4EA5-B9B9-5EF06237CB0F}" type="datetime1">
              <a:rPr lang="es-ES" smtClean="0"/>
              <a:pPr lvl="0"/>
              <a:t>06/04/2021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D75FA5-7821-41CB-977A-23C4E3BABBA3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694DFF1-A65E-477A-9638-1CA2705D9C2B}" type="datetime1">
              <a:rPr lang="es-ES" smtClean="0"/>
              <a:pPr lvl="0"/>
              <a:t>06/04/2021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BFD3A-41BF-41A7-8877-97456534C271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3EEC4607-989A-4FB3-A4EE-19DAAA1EEBDB}" type="datetime1">
              <a:rPr lang="es-ES" smtClean="0"/>
              <a:pPr lvl="0"/>
              <a:t>06/04/2021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B07BE7D-60F4-4FA6-A5D6-838B52A504BF}" type="slidenum">
              <a:rPr lang="tr-TR" smtClean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732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0C44A6A-A6EE-4BE7-8108-B77FD5D401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B8B0">
              <a:alpha val="35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64" y="1190917"/>
            <a:ext cx="4546305" cy="145481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416630" y="2562447"/>
            <a:ext cx="2830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dirty="0" err="1">
                <a:solidFill>
                  <a:schemeClr val="bg1"/>
                </a:solidFill>
                <a:latin typeface="+mj-lt"/>
              </a:rPr>
              <a:t>Templates</a:t>
            </a:r>
            <a:endParaRPr lang="es-E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635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Template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Navigation</a:t>
            </a:r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buttons</a:t>
            </a:r>
            <a:endParaRPr lang="es-ES" sz="3200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C2EAB7B-439B-4FF5-A34B-FB2018C00108}"/>
              </a:ext>
            </a:extLst>
          </p:cNvPr>
          <p:cNvSpPr txBox="1"/>
          <p:nvPr/>
        </p:nvSpPr>
        <p:spPr>
          <a:xfrm>
            <a:off x="1271645" y="2443944"/>
            <a:ext cx="96487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1F2C35"/>
              </a:solidFill>
              <a:latin typeface="Consolas" panose="020B0609020204030204" pitchFamily="49" charset="0"/>
            </a:endParaRPr>
          </a:p>
          <a:p>
            <a:r>
              <a:rPr lang="es-ES" sz="2400" b="0" dirty="0" err="1">
                <a:solidFill>
                  <a:srgbClr val="E06C75"/>
                </a:solidFill>
                <a:effectLst/>
                <a:latin typeface="Menlo, Monaco, source-code-pro, Ubuntu Mono, DejaVu sans mono, Consolas, monospace"/>
              </a:rPr>
              <a:t>flexygo</a:t>
            </a:r>
            <a:r>
              <a:rPr lang="es-ES" sz="2400" b="0" dirty="0" err="1">
                <a:solidFill>
                  <a:srgbClr val="ABB2BF"/>
                </a:solidFill>
                <a:effectLst/>
                <a:latin typeface="Menlo, Monaco, source-code-pro, Ubuntu Mono, DejaVu sans mono, Consolas, monospace"/>
              </a:rPr>
              <a:t>.</a:t>
            </a:r>
            <a:r>
              <a:rPr lang="es-ES" sz="2400" b="0" dirty="0" err="1">
                <a:solidFill>
                  <a:srgbClr val="E06C75"/>
                </a:solidFill>
                <a:effectLst/>
                <a:latin typeface="Menlo, Monaco, source-code-pro, Ubuntu Mono, DejaVu sans mono, Consolas, monospace"/>
              </a:rPr>
              <a:t>nav</a:t>
            </a:r>
            <a:r>
              <a:rPr lang="es-ES" sz="2400" b="0" dirty="0" err="1">
                <a:solidFill>
                  <a:srgbClr val="ABB2BF"/>
                </a:solidFill>
                <a:effectLst/>
                <a:latin typeface="Menlo, Monaco, source-code-pro, Ubuntu Mono, DejaVu sans mono, Consolas, monospace"/>
              </a:rPr>
              <a:t>.</a:t>
            </a:r>
            <a:r>
              <a:rPr lang="es-ES" sz="2400" b="0" dirty="0" err="1">
                <a:solidFill>
                  <a:srgbClr val="E06C75"/>
                </a:solidFill>
                <a:effectLst/>
                <a:latin typeface="Menlo, Monaco, source-code-pro, Ubuntu Mono, DejaVu sans mono, Consolas, monospace"/>
              </a:rPr>
              <a:t>openPage</a:t>
            </a:r>
            <a:r>
              <a:rPr lang="es-ES" sz="2400" b="0" dirty="0">
                <a:solidFill>
                  <a:srgbClr val="ABB2BF"/>
                </a:solidFill>
                <a:effectLst/>
                <a:latin typeface="Menlo, Monaco, source-code-pro, Ubuntu Mono, DejaVu sans mono, Consolas, monospace"/>
              </a:rPr>
              <a:t>   (</a:t>
            </a:r>
          </a:p>
          <a:p>
            <a:r>
              <a:rPr lang="es-ES" sz="2400" b="0" dirty="0">
                <a:solidFill>
                  <a:srgbClr val="ABB2BF"/>
                </a:solidFill>
                <a:effectLst/>
                <a:latin typeface="Menlo, Monaco, source-code-pro, Ubuntu Mono, DejaVu sans mono, Consolas, monospace"/>
              </a:rPr>
              <a:t>  </a:t>
            </a:r>
            <a:r>
              <a:rPr lang="es-ES" sz="2400" b="0" dirty="0">
                <a:solidFill>
                  <a:srgbClr val="98C379"/>
                </a:solidFill>
                <a:effectLst/>
                <a:latin typeface="Menlo, Monaco, source-code-pro, Ubuntu Mono, DejaVu sans mono, Consolas, monospace"/>
              </a:rPr>
              <a:t>'</a:t>
            </a:r>
            <a:r>
              <a:rPr lang="es-ES" sz="2400" b="0" dirty="0" err="1">
                <a:solidFill>
                  <a:srgbClr val="98C379"/>
                </a:solidFill>
                <a:effectLst/>
                <a:latin typeface="Menlo, Monaco, source-code-pro, Ubuntu Mono, DejaVu sans mono, Consolas, monospace"/>
              </a:rPr>
              <a:t>view</a:t>
            </a:r>
            <a:r>
              <a:rPr lang="es-ES" sz="2400" b="0" dirty="0">
                <a:solidFill>
                  <a:srgbClr val="98C379"/>
                </a:solidFill>
                <a:effectLst/>
                <a:latin typeface="Menlo, Monaco, source-code-pro, Ubuntu Mono, DejaVu sans mono, Consolas, monospace"/>
              </a:rPr>
              <a:t>'</a:t>
            </a:r>
            <a:r>
              <a:rPr lang="es-ES" sz="2400" b="0" dirty="0">
                <a:solidFill>
                  <a:srgbClr val="ABB2BF"/>
                </a:solidFill>
                <a:effectLst/>
                <a:latin typeface="Menlo, Monaco, source-code-pro, Ubuntu Mono, DejaVu sans mono, Consolas, monospace"/>
              </a:rPr>
              <a:t>,</a:t>
            </a:r>
          </a:p>
          <a:p>
            <a:r>
              <a:rPr lang="es-ES" sz="2400" b="0" dirty="0">
                <a:solidFill>
                  <a:srgbClr val="ABB2BF"/>
                </a:solidFill>
                <a:effectLst/>
                <a:latin typeface="Menlo, Monaco, source-code-pro, Ubuntu Mono, DejaVu sans mono, Consolas, monospace"/>
              </a:rPr>
              <a:t>  </a:t>
            </a:r>
            <a:r>
              <a:rPr lang="es-ES" sz="2400" b="0" dirty="0">
                <a:solidFill>
                  <a:srgbClr val="98C379"/>
                </a:solidFill>
                <a:effectLst/>
                <a:latin typeface="Menlo, Monaco, source-code-pro, Ubuntu Mono, DejaVu sans mono, Consolas, monospace"/>
              </a:rPr>
              <a:t>'</a:t>
            </a:r>
            <a:r>
              <a:rPr lang="es-ES" sz="2400" b="0" dirty="0" err="1">
                <a:solidFill>
                  <a:srgbClr val="98C379"/>
                </a:solidFill>
                <a:effectLst/>
                <a:latin typeface="Menlo, Monaco, source-code-pro, Ubuntu Mono, DejaVu sans mono, Consolas, monospace"/>
              </a:rPr>
              <a:t>sysHelpItem</a:t>
            </a:r>
            <a:r>
              <a:rPr lang="es-ES" sz="2400" b="0" dirty="0">
                <a:solidFill>
                  <a:srgbClr val="98C379"/>
                </a:solidFill>
                <a:effectLst/>
                <a:latin typeface="Menlo, Monaco, source-code-pro, Ubuntu Mono, DejaVu sans mono, Consolas, monospace"/>
              </a:rPr>
              <a:t>'</a:t>
            </a:r>
            <a:r>
              <a:rPr lang="es-ES" sz="2400" b="0" dirty="0">
                <a:solidFill>
                  <a:srgbClr val="ABB2BF"/>
                </a:solidFill>
                <a:effectLst/>
                <a:latin typeface="Menlo, Monaco, source-code-pro, Ubuntu Mono, DejaVu sans mono, Consolas, monospace"/>
              </a:rPr>
              <a:t>,</a:t>
            </a:r>
          </a:p>
          <a:p>
            <a:r>
              <a:rPr lang="es-ES" sz="2400" b="0" dirty="0">
                <a:solidFill>
                  <a:srgbClr val="ABB2BF"/>
                </a:solidFill>
                <a:effectLst/>
                <a:latin typeface="Menlo, Monaco, source-code-pro, Ubuntu Mono, DejaVu sans mono, Consolas, monospace"/>
              </a:rPr>
              <a:t>  </a:t>
            </a:r>
            <a:r>
              <a:rPr lang="es-ES" sz="2400" b="0" dirty="0">
                <a:solidFill>
                  <a:srgbClr val="98C379"/>
                </a:solidFill>
                <a:effectLst/>
                <a:latin typeface="Menlo, Monaco, source-code-pro, Ubuntu Mono, DejaVu sans mono, Consolas, monospace"/>
              </a:rPr>
              <a:t>'(</a:t>
            </a:r>
            <a:r>
              <a:rPr lang="es-ES" sz="2400" b="0" dirty="0" err="1">
                <a:solidFill>
                  <a:srgbClr val="98C379"/>
                </a:solidFill>
                <a:effectLst/>
                <a:latin typeface="Menlo, Monaco, source-code-pro, Ubuntu Mono, DejaVu sans mono, Consolas, monospace"/>
              </a:rPr>
              <a:t>HelpId</a:t>
            </a:r>
            <a:r>
              <a:rPr lang="es-ES" sz="2400" b="0" dirty="0">
                <a:solidFill>
                  <a:srgbClr val="98C379"/>
                </a:solidFill>
                <a:effectLst/>
                <a:latin typeface="Menlo, Monaco, source-code-pro, Ubuntu Mono, DejaVu sans mono, Consolas, monospace"/>
              </a:rPr>
              <a:t>=</a:t>
            </a:r>
            <a:r>
              <a:rPr lang="es-ES" sz="2400" b="0" dirty="0">
                <a:solidFill>
                  <a:srgbClr val="56B6C2"/>
                </a:solidFill>
                <a:effectLst/>
                <a:latin typeface="Menlo, Monaco, source-code-pro, Ubuntu Mono, DejaVu sans mono, Consolas, monospace"/>
              </a:rPr>
              <a:t>\'</a:t>
            </a:r>
            <a:r>
              <a:rPr lang="es-ES" sz="2400" b="0" dirty="0" err="1">
                <a:solidFill>
                  <a:srgbClr val="98C379"/>
                </a:solidFill>
                <a:effectLst/>
                <a:latin typeface="Menlo, Monaco, source-code-pro, Ubuntu Mono, DejaVu sans mono, Consolas, monospace"/>
              </a:rPr>
              <a:t>syshelp-navbutton</a:t>
            </a:r>
            <a:r>
              <a:rPr lang="es-ES" sz="2400" b="0" dirty="0">
                <a:solidFill>
                  <a:srgbClr val="56B6C2"/>
                </a:solidFill>
                <a:effectLst/>
                <a:latin typeface="Menlo, Monaco, source-code-pro, Ubuntu Mono, DejaVu sans mono, Consolas, monospace"/>
              </a:rPr>
              <a:t>\'</a:t>
            </a:r>
            <a:r>
              <a:rPr lang="es-ES" sz="2400" b="0" dirty="0">
                <a:solidFill>
                  <a:srgbClr val="98C379"/>
                </a:solidFill>
                <a:effectLst/>
                <a:latin typeface="Menlo, Monaco, source-code-pro, Ubuntu Mono, DejaVu sans mono, Consolas, monospace"/>
              </a:rPr>
              <a:t>)'</a:t>
            </a:r>
            <a:r>
              <a:rPr lang="es-ES" sz="2400" b="0" dirty="0">
                <a:solidFill>
                  <a:srgbClr val="ABB2BF"/>
                </a:solidFill>
                <a:effectLst/>
                <a:latin typeface="Menlo, Monaco, source-code-pro, Ubuntu Mono, DejaVu sans mono, Consolas, monospace"/>
              </a:rPr>
              <a:t>,</a:t>
            </a:r>
          </a:p>
          <a:p>
            <a:r>
              <a:rPr lang="es-ES" sz="2400" b="0" dirty="0">
                <a:solidFill>
                  <a:srgbClr val="ABB2BF"/>
                </a:solidFill>
                <a:effectLst/>
                <a:latin typeface="Menlo, Monaco, source-code-pro, Ubuntu Mono, DejaVu sans mono, Consolas, monospace"/>
              </a:rPr>
              <a:t>  </a:t>
            </a:r>
            <a:r>
              <a:rPr lang="es-ES" sz="2400" b="0" dirty="0">
                <a:solidFill>
                  <a:srgbClr val="98C379"/>
                </a:solidFill>
                <a:effectLst/>
                <a:latin typeface="Menlo, Monaco, source-code-pro, Ubuntu Mono, DejaVu sans mono, Consolas, monospace"/>
              </a:rPr>
              <a:t>'{"Field":"{{</a:t>
            </a:r>
            <a:r>
              <a:rPr lang="es-ES" sz="2400" b="0" dirty="0" err="1">
                <a:solidFill>
                  <a:srgbClr val="98C379"/>
                </a:solidFill>
                <a:effectLst/>
                <a:latin typeface="Menlo, Monaco, source-code-pro, Ubuntu Mono, DejaVu sans mono, Consolas, monospace"/>
              </a:rPr>
              <a:t>value</a:t>
            </a:r>
            <a:r>
              <a:rPr lang="es-ES" sz="2400" b="0" dirty="0">
                <a:solidFill>
                  <a:srgbClr val="98C379"/>
                </a:solidFill>
                <a:effectLst/>
                <a:latin typeface="Menlo, Monaco, source-code-pro, Ubuntu Mono, DejaVu sans mono, Consolas, monospace"/>
              </a:rPr>
              <a:t>}}","</a:t>
            </a:r>
            <a:r>
              <a:rPr lang="es-ES" sz="2400" b="0" dirty="0" err="1">
                <a:solidFill>
                  <a:srgbClr val="98C379"/>
                </a:solidFill>
                <a:effectLst/>
                <a:latin typeface="Menlo, Monaco, source-code-pro, Ubuntu Mono, DejaVu sans mono, Consolas, monospace"/>
              </a:rPr>
              <a:t>DateField</a:t>
            </a:r>
            <a:r>
              <a:rPr lang="es-ES" sz="2400" b="0" dirty="0">
                <a:solidFill>
                  <a:srgbClr val="98C379"/>
                </a:solidFill>
                <a:effectLst/>
                <a:latin typeface="Menlo, Monaco, source-code-pro, Ubuntu Mono, DejaVu sans mono, Consolas, monospace"/>
              </a:rPr>
              <a:t>":"{{</a:t>
            </a:r>
            <a:r>
              <a:rPr lang="es-ES" sz="2400" b="0" dirty="0" err="1">
                <a:solidFill>
                  <a:srgbClr val="98C379"/>
                </a:solidFill>
                <a:effectLst/>
                <a:latin typeface="Menlo, Monaco, source-code-pro, Ubuntu Mono, DejaVu sans mono, Consolas, monospace"/>
              </a:rPr>
              <a:t>value|date:YYYY-MM-DD</a:t>
            </a:r>
            <a:r>
              <a:rPr lang="es-ES" sz="2400" b="0" dirty="0">
                <a:solidFill>
                  <a:srgbClr val="98C379"/>
                </a:solidFill>
                <a:effectLst/>
                <a:latin typeface="Menlo, Monaco, source-code-pro, Ubuntu Mono, DejaVu sans mono, Consolas, monospace"/>
              </a:rPr>
              <a:t>}}"}'</a:t>
            </a:r>
            <a:r>
              <a:rPr lang="es-ES" sz="2400" b="0" dirty="0">
                <a:solidFill>
                  <a:srgbClr val="ABB2BF"/>
                </a:solidFill>
                <a:effectLst/>
                <a:latin typeface="Menlo, Monaco, source-code-pro, Ubuntu Mono, DejaVu sans mono, Consolas, monospace"/>
              </a:rPr>
              <a:t>,</a:t>
            </a:r>
          </a:p>
          <a:p>
            <a:r>
              <a:rPr lang="es-ES" sz="2400" b="0" dirty="0">
                <a:solidFill>
                  <a:srgbClr val="ABB2BF"/>
                </a:solidFill>
                <a:effectLst/>
                <a:latin typeface="Menlo, Monaco, source-code-pro, Ubuntu Mono, DejaVu sans mono, Consolas, monospace"/>
              </a:rPr>
              <a:t>  </a:t>
            </a:r>
            <a:r>
              <a:rPr lang="es-ES" sz="2400" b="0" dirty="0">
                <a:solidFill>
                  <a:srgbClr val="98C379"/>
                </a:solidFill>
                <a:effectLst/>
                <a:latin typeface="Menlo, Monaco, source-code-pro, Ubuntu Mono, DejaVu sans mono, Consolas, monospace"/>
              </a:rPr>
              <a:t>'</a:t>
            </a:r>
            <a:r>
              <a:rPr lang="es-ES" sz="2400" b="0" dirty="0" err="1">
                <a:solidFill>
                  <a:srgbClr val="98C379"/>
                </a:solidFill>
                <a:effectLst/>
                <a:latin typeface="Menlo, Monaco, source-code-pro, Ubuntu Mono, DejaVu sans mono, Consolas, monospace"/>
              </a:rPr>
              <a:t>current</a:t>
            </a:r>
            <a:r>
              <a:rPr lang="es-ES" sz="2400" b="0" dirty="0">
                <a:solidFill>
                  <a:srgbClr val="98C379"/>
                </a:solidFill>
                <a:effectLst/>
                <a:latin typeface="Menlo, Monaco, source-code-pro, Ubuntu Mono, DejaVu sans mono, Consolas, monospace"/>
              </a:rPr>
              <a:t>'</a:t>
            </a:r>
            <a:r>
              <a:rPr lang="es-ES" sz="2400" b="0" dirty="0">
                <a:solidFill>
                  <a:srgbClr val="ABB2BF"/>
                </a:solidFill>
                <a:effectLst/>
                <a:latin typeface="Menlo, Monaco, source-code-pro, Ubuntu Mono, DejaVu sans mono, Consolas, monospace"/>
              </a:rPr>
              <a:t>,</a:t>
            </a:r>
          </a:p>
          <a:p>
            <a:r>
              <a:rPr lang="es-ES" sz="2400" b="0" dirty="0">
                <a:solidFill>
                  <a:srgbClr val="ABB2BF"/>
                </a:solidFill>
                <a:effectLst/>
                <a:latin typeface="Menlo, Monaco, source-code-pro, Ubuntu Mono, DejaVu sans mono, Consolas, monospace"/>
              </a:rPr>
              <a:t>  </a:t>
            </a:r>
            <a:r>
              <a:rPr lang="es-ES" sz="2400" b="0" dirty="0">
                <a:solidFill>
                  <a:srgbClr val="D19A66"/>
                </a:solidFill>
                <a:effectLst/>
                <a:latin typeface="Menlo, Monaco, source-code-pro, Ubuntu Mono, DejaVu sans mono, Consolas, monospace"/>
              </a:rPr>
              <a:t>false</a:t>
            </a:r>
            <a:r>
              <a:rPr lang="es-ES" sz="2400" b="0" dirty="0">
                <a:solidFill>
                  <a:srgbClr val="ABB2BF"/>
                </a:solidFill>
                <a:effectLst/>
                <a:latin typeface="Menlo, Monaco, source-code-pro, Ubuntu Mono, DejaVu sans mono, Consolas, monospace"/>
              </a:rPr>
              <a:t>,</a:t>
            </a:r>
          </a:p>
          <a:p>
            <a:r>
              <a:rPr lang="es-ES" sz="2400" b="0" dirty="0">
                <a:solidFill>
                  <a:srgbClr val="ABB2BF"/>
                </a:solidFill>
                <a:effectLst/>
                <a:latin typeface="Menlo, Monaco, source-code-pro, Ubuntu Mono, DejaVu sans mono, Consolas, monospace"/>
              </a:rPr>
              <a:t>  </a:t>
            </a:r>
            <a:r>
              <a:rPr lang="es-ES" sz="2400" b="0" dirty="0">
                <a:solidFill>
                  <a:srgbClr val="61AFEF"/>
                </a:solidFill>
                <a:effectLst/>
                <a:latin typeface="Menlo, Monaco, source-code-pro, Ubuntu Mono, DejaVu sans mono, Consolas, monospace"/>
              </a:rPr>
              <a:t>$</a:t>
            </a:r>
            <a:r>
              <a:rPr lang="es-ES" sz="2400" b="0" dirty="0">
                <a:solidFill>
                  <a:srgbClr val="ABB2BF"/>
                </a:solidFill>
                <a:effectLst/>
                <a:latin typeface="Menlo, Monaco, source-code-pro, Ubuntu Mono, DejaVu sans mono, Consolas, monospace"/>
              </a:rPr>
              <a:t>(</a:t>
            </a:r>
            <a:r>
              <a:rPr lang="es-ES" sz="2400" b="0" dirty="0" err="1">
                <a:solidFill>
                  <a:srgbClr val="E5C07B"/>
                </a:solidFill>
                <a:effectLst/>
                <a:latin typeface="Menlo, Monaco, source-code-pro, Ubuntu Mono, DejaVu sans mono, Consolas, monospace"/>
              </a:rPr>
              <a:t>this</a:t>
            </a:r>
            <a:r>
              <a:rPr lang="es-ES" sz="2400" b="0" dirty="0">
                <a:solidFill>
                  <a:srgbClr val="ABB2BF"/>
                </a:solidFill>
                <a:effectLst/>
                <a:latin typeface="Menlo, Monaco, source-code-pro, Ubuntu Mono, DejaVu sans mono, Consolas, monospace"/>
              </a:rPr>
              <a:t>)</a:t>
            </a:r>
          </a:p>
          <a:p>
            <a:r>
              <a:rPr lang="es-ES" sz="2400" b="0" dirty="0">
                <a:solidFill>
                  <a:srgbClr val="ABB2BF"/>
                </a:solidFill>
                <a:effectLst/>
                <a:latin typeface="Menlo, Monaco, source-code-pro, Ubuntu Mono, DejaVu sans mono, Consolas, monospace"/>
              </a:rPr>
              <a:t>  );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B80AF03-4A45-4002-9D45-0054FF029DCB}"/>
              </a:ext>
            </a:extLst>
          </p:cNvPr>
          <p:cNvSpPr txBox="1"/>
          <p:nvPr/>
        </p:nvSpPr>
        <p:spPr>
          <a:xfrm>
            <a:off x="786477" y="1887005"/>
            <a:ext cx="106190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/>
              <a:t>ONCLICK </a:t>
            </a:r>
            <a:r>
              <a:rPr lang="es-ES" sz="2800" dirty="0" err="1"/>
              <a:t>event</a:t>
            </a:r>
            <a:endParaRPr lang="es-ES" sz="2800" dirty="0"/>
          </a:p>
        </p:txBody>
      </p:sp>
      <p:pic>
        <p:nvPicPr>
          <p:cNvPr id="1028" name="Picture 4" descr="Gráfico vectorial Click ▷ Imagen vectorial Click | Depositphotos®">
            <a:extLst>
              <a:ext uri="{FF2B5EF4-FFF2-40B4-BE49-F238E27FC236}">
                <a16:creationId xmlns:a16="http://schemas.microsoft.com/office/drawing/2014/main" id="{17443340-270A-4BC6-A124-329708ECA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410" y="3649708"/>
            <a:ext cx="1681843" cy="168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502EC3C-823F-48FB-9D0C-813C2A1F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274" y="5131526"/>
            <a:ext cx="1695450" cy="400050"/>
          </a:xfrm>
          <a:prstGeom prst="rect">
            <a:avLst/>
          </a:prstGeom>
        </p:spPr>
      </p:pic>
      <p:pic>
        <p:nvPicPr>
          <p:cNvPr id="2050" name="Picture 2" descr="Por qué debo de aprender JavaScript? - Revo 300 Academy">
            <a:extLst>
              <a:ext uri="{FF2B5EF4-FFF2-40B4-BE49-F238E27FC236}">
                <a16:creationId xmlns:a16="http://schemas.microsoft.com/office/drawing/2014/main" id="{F7082C8F-C853-4B78-B2F1-A8AD1384C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544" y="1001796"/>
            <a:ext cx="3692979" cy="177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11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Tipografía y estilos</a:t>
            </a: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Estilos e iconos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B80AF03-4A45-4002-9D45-0054FF029DCB}"/>
              </a:ext>
            </a:extLst>
          </p:cNvPr>
          <p:cNvSpPr txBox="1"/>
          <p:nvPr/>
        </p:nvSpPr>
        <p:spPr>
          <a:xfrm>
            <a:off x="538481" y="2078298"/>
            <a:ext cx="111150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dirty="0" err="1"/>
              <a:t>Flexygo</a:t>
            </a:r>
            <a:r>
              <a:rPr lang="es-ES" sz="2800" dirty="0"/>
              <a:t> incorpora un conjunto de librerías y estilos basados en Bootstrap. Además de una completa lista de iconos.</a:t>
            </a:r>
          </a:p>
        </p:txBody>
      </p:sp>
      <p:pic>
        <p:nvPicPr>
          <p:cNvPr id="3076" name="Picture 4" descr="Bootstrap 4 Grid System - YouTube">
            <a:extLst>
              <a:ext uri="{FF2B5EF4-FFF2-40B4-BE49-F238E27FC236}">
                <a16:creationId xmlns:a16="http://schemas.microsoft.com/office/drawing/2014/main" id="{35C0026B-C242-4F0E-80EB-F838269A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3429000"/>
            <a:ext cx="4953000" cy="278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sing bootstrap classes or own classes to customize css? - Stack Overflow">
            <a:extLst>
              <a:ext uri="{FF2B5EF4-FFF2-40B4-BE49-F238E27FC236}">
                <a16:creationId xmlns:a16="http://schemas.microsoft.com/office/drawing/2014/main" id="{12C906C9-E88D-42D3-B50B-ED18B8243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302" y="3181825"/>
            <a:ext cx="2494160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ootstrap Icons Alpha 2 | Bootstrap Blog">
            <a:extLst>
              <a:ext uri="{FF2B5EF4-FFF2-40B4-BE49-F238E27FC236}">
                <a16:creationId xmlns:a16="http://schemas.microsoft.com/office/drawing/2014/main" id="{BE11BBB3-EF08-40FC-B807-62BFB5A1B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79" y="4259188"/>
            <a:ext cx="3096802" cy="195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ootstrap 4 - Cards - YouTube">
            <a:extLst>
              <a:ext uri="{FF2B5EF4-FFF2-40B4-BE49-F238E27FC236}">
                <a16:creationId xmlns:a16="http://schemas.microsoft.com/office/drawing/2014/main" id="{863C2489-E918-4823-9A7A-24A03D751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381" y="4414899"/>
            <a:ext cx="2480672" cy="139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efinición, usos y ventajas del lenguaje CSS3">
            <a:extLst>
              <a:ext uri="{FF2B5EF4-FFF2-40B4-BE49-F238E27FC236}">
                <a16:creationId xmlns:a16="http://schemas.microsoft.com/office/drawing/2014/main" id="{DBA106B9-391A-4248-AE34-9EAE765A5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042" y="742603"/>
            <a:ext cx="1336477" cy="80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3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Template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Vistas de datos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17C066-797D-41B8-9561-08A64E9D8740}"/>
              </a:ext>
            </a:extLst>
          </p:cNvPr>
          <p:cNvSpPr txBox="1">
            <a:spLocks/>
          </p:cNvSpPr>
          <p:nvPr/>
        </p:nvSpPr>
        <p:spPr>
          <a:xfrm>
            <a:off x="836194" y="1432538"/>
            <a:ext cx="10519611" cy="4650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La vista de datos es una SQL almacenada en </a:t>
            </a:r>
            <a:r>
              <a:rPr lang="es-ES" dirty="0" err="1">
                <a:latin typeface="Ubuntu" panose="020B0604020202020204" charset="0"/>
              </a:rPr>
              <a:t>flexygo</a:t>
            </a:r>
            <a:r>
              <a:rPr lang="es-ES" dirty="0">
                <a:latin typeface="Ubuntu" panose="020B0604020202020204" charset="0"/>
              </a:rPr>
              <a:t>.</a:t>
            </a:r>
          </a:p>
          <a:p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En la sentencia SELECT debe estar especificada la clave primaria de la tabla del objeto.</a:t>
            </a:r>
          </a:p>
          <a:p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Al generar la lista, la vista de datos se genera como </a:t>
            </a:r>
            <a:r>
              <a:rPr lang="es-ES" dirty="0" err="1">
                <a:solidFill>
                  <a:srgbClr val="2DB7B0"/>
                </a:solidFill>
                <a:latin typeface="Ubuntu" panose="020B0604020202020204" charset="0"/>
              </a:rPr>
              <a:t>ObjectName</a:t>
            </a:r>
            <a:r>
              <a:rPr lang="es-ES" dirty="0" err="1">
                <a:latin typeface="Ubuntu" panose="020B0604020202020204" charset="0"/>
              </a:rPr>
              <a:t>DefaultList</a:t>
            </a:r>
            <a:r>
              <a:rPr lang="es-ES" dirty="0">
                <a:latin typeface="Ubuntu" panose="020B0604020202020204" charset="0"/>
              </a:rPr>
              <a:t> con la opción de mostrar como cuadrícula.</a:t>
            </a:r>
          </a:p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Debe contener la tabla principal del objeto, sin alias.</a:t>
            </a:r>
          </a:p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En caso de realizar una modificación en una propiedad del objeto que contenga un control de tipo combo, es conveniente quitar el campo de la lista y volver a añadirlo</a:t>
            </a:r>
          </a:p>
          <a:p>
            <a:endParaRPr lang="es-ES" dirty="0">
              <a:latin typeface="Ubuntu" panose="020B0604020202020204" charset="0"/>
            </a:endParaRPr>
          </a:p>
          <a:p>
            <a:endParaRPr lang="es-ES" dirty="0">
              <a:latin typeface="Ubuntu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36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Template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Vistas de datos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17C066-797D-41B8-9561-08A64E9D8740}"/>
              </a:ext>
            </a:extLst>
          </p:cNvPr>
          <p:cNvSpPr txBox="1">
            <a:spLocks/>
          </p:cNvSpPr>
          <p:nvPr/>
        </p:nvSpPr>
        <p:spPr>
          <a:xfrm>
            <a:off x="836194" y="1432538"/>
            <a:ext cx="10519611" cy="465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Sirven como orígenes de datos para los </a:t>
            </a:r>
            <a:r>
              <a:rPr lang="es-ES" dirty="0" err="1">
                <a:latin typeface="Ubuntu" panose="020B0604020202020204" charset="0"/>
              </a:rPr>
              <a:t>templates</a:t>
            </a:r>
            <a:r>
              <a:rPr lang="es-ES" dirty="0">
                <a:latin typeface="Ubuntu" panose="020B0604020202020204" charset="0"/>
              </a:rPr>
              <a:t>.</a:t>
            </a:r>
          </a:p>
          <a:p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Se pueden definir vistas complementarias que nada tengan que ver con el objeto y su tabla, en tal caso hay que activar la opción </a:t>
            </a:r>
            <a:r>
              <a:rPr lang="es-ES" dirty="0">
                <a:solidFill>
                  <a:srgbClr val="2DB7B0"/>
                </a:solidFill>
                <a:latin typeface="Ubuntu" panose="020B0604020202020204" charset="0"/>
              </a:rPr>
              <a:t>no filtrar</a:t>
            </a:r>
          </a:p>
          <a:p>
            <a:endParaRPr lang="es-ES" dirty="0">
              <a:solidFill>
                <a:srgbClr val="2DB7B0"/>
              </a:solidFill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También se utilizan para dotar de información a determinados módulos como Timeline, </a:t>
            </a:r>
            <a:r>
              <a:rPr lang="es-ES" dirty="0" err="1">
                <a:latin typeface="Ubuntu" panose="020B0604020202020204" charset="0"/>
              </a:rPr>
              <a:t>Scheduller</a:t>
            </a:r>
            <a:r>
              <a:rPr lang="es-ES" dirty="0">
                <a:latin typeface="Ubuntu" panose="020B0604020202020204" charset="0"/>
              </a:rPr>
              <a:t> o Kanban.</a:t>
            </a:r>
          </a:p>
          <a:p>
            <a:endParaRPr lang="es-ES" dirty="0">
              <a:latin typeface="Ubuntu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31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7F72162-253C-4B8F-B538-E4666840F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06" y="1371665"/>
            <a:ext cx="7338201" cy="136064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DDFF8CA-1D61-4C14-8549-D295A60B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286" y="2613836"/>
            <a:ext cx="3520739" cy="28520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Template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Módulos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17C066-797D-41B8-9561-08A64E9D8740}"/>
              </a:ext>
            </a:extLst>
          </p:cNvPr>
          <p:cNvSpPr txBox="1">
            <a:spLocks/>
          </p:cNvSpPr>
          <p:nvPr/>
        </p:nvSpPr>
        <p:spPr>
          <a:xfrm>
            <a:off x="968829" y="1432538"/>
            <a:ext cx="9331062" cy="465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HTML.</a:t>
            </a:r>
          </a:p>
          <a:p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SQL </a:t>
            </a:r>
            <a:r>
              <a:rPr lang="es-ES" dirty="0" err="1">
                <a:latin typeface="Ubuntu" panose="020B0604020202020204" charset="0"/>
              </a:rPr>
              <a:t>List</a:t>
            </a:r>
            <a:endParaRPr lang="es-ES" dirty="0">
              <a:solidFill>
                <a:srgbClr val="2DB7B0"/>
              </a:solidFill>
              <a:latin typeface="Ubuntu" panose="020B0604020202020204" charset="0"/>
            </a:endParaRPr>
          </a:p>
          <a:p>
            <a:endParaRPr lang="es-ES" dirty="0">
              <a:solidFill>
                <a:srgbClr val="2DB7B0"/>
              </a:solidFill>
              <a:latin typeface="Ubuntu" panose="020B0604020202020204" charset="0"/>
            </a:endParaRPr>
          </a:p>
          <a:p>
            <a:r>
              <a:rPr lang="es-ES" dirty="0" err="1">
                <a:latin typeface="Ubuntu" panose="020B0604020202020204" charset="0"/>
              </a:rPr>
              <a:t>Scheduller</a:t>
            </a:r>
            <a:r>
              <a:rPr lang="es-ES" dirty="0">
                <a:latin typeface="Ubuntu" panose="020B0604020202020204" charset="0"/>
              </a:rPr>
              <a:t>.</a:t>
            </a:r>
          </a:p>
          <a:p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Kanban</a:t>
            </a:r>
          </a:p>
          <a:p>
            <a:endParaRPr lang="es-ES" dirty="0">
              <a:latin typeface="Ubuntu" panose="020B060402020202020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33D5B1-6178-4EBA-802E-3490331DA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016" y="3620723"/>
            <a:ext cx="3325789" cy="152454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B3A13F0-1541-4033-8F6D-602309AF4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284" y="2939703"/>
            <a:ext cx="2481716" cy="191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5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2F4391A-C4A3-46FA-B2EE-FAF221358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952" y="3977465"/>
            <a:ext cx="6200095" cy="19033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Google </a:t>
            </a:r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maps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Marker</a:t>
            </a:r>
            <a:endParaRPr lang="es-ES" sz="3200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17C066-797D-41B8-9561-08A64E9D8740}"/>
              </a:ext>
            </a:extLst>
          </p:cNvPr>
          <p:cNvSpPr txBox="1">
            <a:spLocks/>
          </p:cNvSpPr>
          <p:nvPr/>
        </p:nvSpPr>
        <p:spPr>
          <a:xfrm>
            <a:off x="968829" y="1432538"/>
            <a:ext cx="10406742" cy="465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2400" dirty="0">
              <a:latin typeface="Ubuntu" panose="020B0604020202020204" charset="0"/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70C0"/>
                </a:solidFill>
                <a:latin typeface="Ubuntu" panose="020B0604020202020204" charset="0"/>
              </a:rPr>
              <a:t>&lt;</a:t>
            </a:r>
            <a:r>
              <a:rPr lang="es-ES" sz="2400" dirty="0" err="1">
                <a:solidFill>
                  <a:srgbClr val="0070C0"/>
                </a:solidFill>
                <a:latin typeface="Ubuntu" panose="020B0604020202020204" charset="0"/>
              </a:rPr>
              <a:t>flx-map</a:t>
            </a:r>
            <a:r>
              <a:rPr lang="es-ES" sz="2400" dirty="0">
                <a:solidFill>
                  <a:srgbClr val="0070C0"/>
                </a:solidFill>
                <a:latin typeface="Ubuntu" panose="020B0604020202020204" charset="0"/>
              </a:rPr>
              <a:t>  </a:t>
            </a:r>
            <a:r>
              <a:rPr lang="es-ES" sz="2400" dirty="0" err="1">
                <a:solidFill>
                  <a:srgbClr val="FF0000"/>
                </a:solidFill>
                <a:latin typeface="Ubuntu" panose="020B0604020202020204" charset="0"/>
              </a:rPr>
              <a:t>width</a:t>
            </a:r>
            <a:r>
              <a:rPr lang="es-ES" sz="2400" dirty="0">
                <a:latin typeface="Ubuntu" panose="020B0604020202020204" charset="0"/>
              </a:rPr>
              <a:t>="auto" </a:t>
            </a:r>
            <a:r>
              <a:rPr lang="es-ES" sz="2400" dirty="0" err="1">
                <a:solidFill>
                  <a:srgbClr val="FF0000"/>
                </a:solidFill>
                <a:latin typeface="Ubuntu" panose="020B0604020202020204" charset="0"/>
              </a:rPr>
              <a:t>height</a:t>
            </a:r>
            <a:r>
              <a:rPr lang="es-ES" sz="2400" dirty="0">
                <a:latin typeface="Ubuntu" panose="020B0604020202020204" charset="0"/>
              </a:rPr>
              <a:t>="400" </a:t>
            </a:r>
            <a:r>
              <a:rPr lang="es-ES" sz="2400" dirty="0">
                <a:solidFill>
                  <a:srgbClr val="FF0000"/>
                </a:solidFill>
                <a:latin typeface="Ubuntu" panose="020B0604020202020204" charset="0"/>
              </a:rPr>
              <a:t>zoom</a:t>
            </a:r>
            <a:r>
              <a:rPr lang="es-ES" sz="2400" dirty="0">
                <a:latin typeface="Ubuntu" panose="020B0604020202020204" charset="0"/>
              </a:rPr>
              <a:t>="15" </a:t>
            </a:r>
            <a:r>
              <a:rPr lang="es-ES" sz="2400" dirty="0" err="1">
                <a:solidFill>
                  <a:srgbClr val="FF0000"/>
                </a:solidFill>
                <a:latin typeface="Ubuntu" panose="020B0604020202020204" charset="0"/>
              </a:rPr>
              <a:t>cluster</a:t>
            </a:r>
            <a:r>
              <a:rPr lang="es-ES" sz="2400" dirty="0">
                <a:latin typeface="Ubuntu" panose="020B0604020202020204" charset="0"/>
              </a:rPr>
              <a:t>="true" </a:t>
            </a:r>
            <a:r>
              <a:rPr lang="es-ES" sz="2400" dirty="0">
                <a:solidFill>
                  <a:srgbClr val="FF0000"/>
                </a:solidFill>
                <a:latin typeface="Ubuntu" panose="020B0604020202020204" charset="0"/>
              </a:rPr>
              <a:t>color</a:t>
            </a:r>
            <a:r>
              <a:rPr lang="es-ES" sz="2400" dirty="0">
                <a:latin typeface="Ubuntu" panose="020B0604020202020204" charset="0"/>
              </a:rPr>
              <a:t>="retro"</a:t>
            </a:r>
            <a:r>
              <a:rPr lang="es-ES" sz="2400" dirty="0">
                <a:solidFill>
                  <a:srgbClr val="0070C0"/>
                </a:solidFill>
                <a:latin typeface="Ubuntu" panose="020B0604020202020204" charset="0"/>
              </a:rPr>
              <a:t>&gt;</a:t>
            </a:r>
          </a:p>
          <a:p>
            <a:pPr marL="0" indent="0">
              <a:buNone/>
            </a:pPr>
            <a:r>
              <a:rPr lang="es-ES" sz="2400" dirty="0">
                <a:latin typeface="Ubuntu" panose="020B0604020202020204" charset="0"/>
              </a:rPr>
              <a:t>	</a:t>
            </a:r>
            <a:r>
              <a:rPr lang="es-ES" sz="2400" dirty="0">
                <a:solidFill>
                  <a:srgbClr val="0070C0"/>
                </a:solidFill>
                <a:latin typeface="Ubuntu" panose="020B0604020202020204" charset="0"/>
              </a:rPr>
              <a:t>&lt;</a:t>
            </a:r>
            <a:r>
              <a:rPr lang="es-ES" sz="2400" dirty="0" err="1">
                <a:solidFill>
                  <a:srgbClr val="0070C0"/>
                </a:solidFill>
                <a:latin typeface="Ubuntu" panose="020B0604020202020204" charset="0"/>
              </a:rPr>
              <a:t>marker</a:t>
            </a:r>
            <a:r>
              <a:rPr lang="es-ES" sz="2400" dirty="0">
                <a:solidFill>
                  <a:srgbClr val="0070C0"/>
                </a:solidFill>
                <a:latin typeface="Ubuntu" panose="020B0604020202020204" charset="0"/>
              </a:rPr>
              <a:t> </a:t>
            </a:r>
            <a:r>
              <a:rPr lang="es-ES" sz="2400" dirty="0" err="1">
                <a:solidFill>
                  <a:srgbClr val="FF0000"/>
                </a:solidFill>
                <a:latin typeface="Ubuntu" panose="020B0604020202020204" charset="0"/>
              </a:rPr>
              <a:t>address</a:t>
            </a:r>
            <a:r>
              <a:rPr lang="es-ES" sz="2400" dirty="0">
                <a:latin typeface="Ubuntu" panose="020B0604020202020204" charset="0"/>
              </a:rPr>
              <a:t>="Polígono Industrial Camí del Mar, C/ </a:t>
            </a:r>
            <a:r>
              <a:rPr lang="es-ES" sz="2400" dirty="0" err="1">
                <a:latin typeface="Ubuntu" panose="020B0604020202020204" charset="0"/>
              </a:rPr>
              <a:t>Ceramistes</a:t>
            </a:r>
            <a:r>
              <a:rPr lang="es-ES" sz="2400" dirty="0">
                <a:latin typeface="Ubuntu" panose="020B0604020202020204" charset="0"/>
              </a:rPr>
              <a:t>, 19, 			46120 </a:t>
            </a:r>
            <a:r>
              <a:rPr lang="es-ES" sz="2400" dirty="0" err="1">
                <a:latin typeface="Ubuntu" panose="020B0604020202020204" charset="0"/>
              </a:rPr>
              <a:t>Alboraia</a:t>
            </a:r>
            <a:r>
              <a:rPr lang="es-ES" sz="2400" dirty="0">
                <a:latin typeface="Ubuntu" panose="020B0604020202020204" charset="0"/>
              </a:rPr>
              <a:t>, Valencia" </a:t>
            </a:r>
            <a:r>
              <a:rPr lang="es-ES" sz="2400" dirty="0" err="1">
                <a:solidFill>
                  <a:srgbClr val="FF0000"/>
                </a:solidFill>
                <a:latin typeface="Ubuntu" panose="020B0604020202020204" charset="0"/>
              </a:rPr>
              <a:t>title</a:t>
            </a:r>
            <a:r>
              <a:rPr lang="es-ES" sz="2400" dirty="0">
                <a:latin typeface="Ubuntu" panose="020B0604020202020204" charset="0"/>
              </a:rPr>
              <a:t>="Ahora Freeware"&gt; </a:t>
            </a:r>
            <a:r>
              <a:rPr lang="es-ES" sz="2400" dirty="0">
                <a:solidFill>
                  <a:srgbClr val="2DB7B0"/>
                </a:solidFill>
                <a:latin typeface="Ubuntu" panose="020B0604020202020204" charset="0"/>
              </a:rPr>
              <a:t>Content</a:t>
            </a:r>
          </a:p>
          <a:p>
            <a:pPr marL="0" indent="0">
              <a:buNone/>
            </a:pPr>
            <a:r>
              <a:rPr lang="es-ES" sz="2400" dirty="0">
                <a:latin typeface="Ubuntu" panose="020B0604020202020204" charset="0"/>
              </a:rPr>
              <a:t>	</a:t>
            </a:r>
            <a:r>
              <a:rPr lang="es-ES" sz="2400" dirty="0">
                <a:solidFill>
                  <a:srgbClr val="0070C0"/>
                </a:solidFill>
                <a:latin typeface="Ubuntu" panose="020B0604020202020204" charset="0"/>
              </a:rPr>
              <a:t>&lt;/</a:t>
            </a:r>
            <a:r>
              <a:rPr lang="es-ES" sz="2400" dirty="0" err="1">
                <a:solidFill>
                  <a:srgbClr val="0070C0"/>
                </a:solidFill>
                <a:latin typeface="Ubuntu" panose="020B0604020202020204" charset="0"/>
              </a:rPr>
              <a:t>marker</a:t>
            </a:r>
            <a:r>
              <a:rPr lang="es-ES" sz="2400" dirty="0">
                <a:solidFill>
                  <a:srgbClr val="0070C0"/>
                </a:solidFill>
                <a:latin typeface="Ubuntu" panose="020B0604020202020204" charset="0"/>
              </a:rPr>
              <a:t>&gt;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70C0"/>
                </a:solidFill>
                <a:latin typeface="Ubuntu" panose="020B0604020202020204" charset="0"/>
              </a:rPr>
              <a:t>&lt;/</a:t>
            </a:r>
            <a:r>
              <a:rPr lang="es-ES" sz="2400" dirty="0" err="1">
                <a:solidFill>
                  <a:srgbClr val="0070C0"/>
                </a:solidFill>
                <a:latin typeface="Ubuntu" panose="020B0604020202020204" charset="0"/>
              </a:rPr>
              <a:t>flx-map</a:t>
            </a:r>
            <a:r>
              <a:rPr lang="es-ES" sz="2400" dirty="0">
                <a:solidFill>
                  <a:srgbClr val="0070C0"/>
                </a:solidFill>
                <a:latin typeface="Ubuntu" panose="020B0604020202020204" charset="0"/>
              </a:rPr>
              <a:t>&gt;</a:t>
            </a:r>
          </a:p>
        </p:txBody>
      </p:sp>
      <p:pic>
        <p:nvPicPr>
          <p:cNvPr id="12" name="Picture 4" descr="cdn.vox-cdn.com/thumbor/pOMbzDvdEWS8NIeUuhxp23w...">
            <a:extLst>
              <a:ext uri="{FF2B5EF4-FFF2-40B4-BE49-F238E27FC236}">
                <a16:creationId xmlns:a16="http://schemas.microsoft.com/office/drawing/2014/main" id="{B63A2E2E-4F0A-4585-A02E-535B715A4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015" y="486137"/>
            <a:ext cx="847271" cy="84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8E8AD1C-75B2-4E30-B7EB-069EF2A2D184}"/>
              </a:ext>
            </a:extLst>
          </p:cNvPr>
          <p:cNvSpPr txBox="1"/>
          <p:nvPr/>
        </p:nvSpPr>
        <p:spPr>
          <a:xfrm>
            <a:off x="10215854" y="134429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API KEY</a:t>
            </a:r>
          </a:p>
        </p:txBody>
      </p:sp>
    </p:spTree>
    <p:extLst>
      <p:ext uri="{BB962C8B-B14F-4D97-AF65-F5344CB8AC3E}">
        <p14:creationId xmlns:p14="http://schemas.microsoft.com/office/powerpoint/2010/main" val="2833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907" y="625895"/>
            <a:ext cx="3106254" cy="99335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2D506DC-FE4B-4D11-823A-1C7896569DD7}"/>
              </a:ext>
            </a:extLst>
          </p:cNvPr>
          <p:cNvSpPr txBox="1"/>
          <p:nvPr/>
        </p:nvSpPr>
        <p:spPr>
          <a:xfrm>
            <a:off x="828553" y="3126114"/>
            <a:ext cx="10434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63A"/>
                </a:solidFill>
                <a:latin typeface="Ubuntu" panose="020B0504030602030204" pitchFamily="34" charset="0"/>
              </a:rPr>
              <a:t>Componente &lt;</a:t>
            </a:r>
            <a:r>
              <a:rPr lang="es-ES" sz="4000" dirty="0" err="1">
                <a:solidFill>
                  <a:srgbClr val="00063A"/>
                </a:solidFill>
                <a:latin typeface="Ubuntu" panose="020B0504030602030204" pitchFamily="34" charset="0"/>
              </a:rPr>
              <a:t>flx-tootltip</a:t>
            </a:r>
            <a:r>
              <a:rPr lang="es-ES" sz="4000" dirty="0">
                <a:solidFill>
                  <a:srgbClr val="00063A"/>
                </a:solidFill>
                <a:latin typeface="Ubuntu" panose="020B0504030602030204" pitchFamily="34" charset="0"/>
              </a:rPr>
              <a:t>&gt;</a:t>
            </a:r>
          </a:p>
          <a:p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Popover</a:t>
            </a:r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 &amp; </a:t>
            </a:r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Tooltip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24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Daniel Lutz</a:t>
            </a:r>
          </a:p>
          <a:p>
            <a:r>
              <a:rPr lang="es-ES" sz="2400" i="1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Instructor</a:t>
            </a:r>
            <a:endParaRPr lang="es-ES" sz="2400" i="1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B3BA384-855E-461F-BCE5-F591ED363547}"/>
              </a:ext>
            </a:extLst>
          </p:cNvPr>
          <p:cNvSpPr/>
          <p:nvPr/>
        </p:nvSpPr>
        <p:spPr>
          <a:xfrm>
            <a:off x="8175584" y="270433"/>
            <a:ext cx="37116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200" i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#flexygoffline</a:t>
            </a:r>
          </a:p>
          <a:p>
            <a:pPr algn="r"/>
            <a:r>
              <a:rPr lang="es-ES" sz="1200" i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#</a:t>
            </a:r>
            <a:r>
              <a:rPr lang="es-ES" sz="1200" i="1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desarrollaconflexygo</a:t>
            </a:r>
            <a:endParaRPr lang="es-ES" sz="1200" i="1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31411B4-B0E3-43CF-A89A-1D3427214F73}"/>
              </a:ext>
            </a:extLst>
          </p:cNvPr>
          <p:cNvSpPr/>
          <p:nvPr/>
        </p:nvSpPr>
        <p:spPr>
          <a:xfrm rot="5400000">
            <a:off x="1311604" y="3496104"/>
            <a:ext cx="45719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DB7B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FBF206-237D-4E12-A04C-DAB8ADB00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5" t="6664" r="2097"/>
          <a:stretch/>
        </p:blipFill>
        <p:spPr>
          <a:xfrm>
            <a:off x="6999890" y="2389526"/>
            <a:ext cx="3373820" cy="2108902"/>
          </a:xfrm>
          <a:prstGeom prst="rect">
            <a:avLst/>
          </a:prstGeom>
        </p:spPr>
      </p:pic>
      <p:pic>
        <p:nvPicPr>
          <p:cNvPr id="8" name="Picture 4" descr="Gráfico vectorial Click ▷ Imagen vectorial Click | Depositphotos®">
            <a:extLst>
              <a:ext uri="{FF2B5EF4-FFF2-40B4-BE49-F238E27FC236}">
                <a16:creationId xmlns:a16="http://schemas.microsoft.com/office/drawing/2014/main" id="{62CE03C7-301D-4857-971A-B1083EF6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762" y="4076645"/>
            <a:ext cx="962524" cy="96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19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Componente web</a:t>
            </a:r>
          </a:p>
          <a:p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flx-tooltip</a:t>
            </a:r>
            <a:endParaRPr lang="es-ES" sz="3200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17C066-797D-41B8-9561-08A64E9D8740}"/>
              </a:ext>
            </a:extLst>
          </p:cNvPr>
          <p:cNvSpPr txBox="1">
            <a:spLocks/>
          </p:cNvSpPr>
          <p:nvPr/>
        </p:nvSpPr>
        <p:spPr>
          <a:xfrm>
            <a:off x="836194" y="1432538"/>
            <a:ext cx="10519611" cy="4650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Es un componente web que permite “invocar” otro </a:t>
            </a:r>
            <a:r>
              <a:rPr lang="es-ES" dirty="0" err="1">
                <a:latin typeface="Ubuntu" panose="020B0604020202020204" charset="0"/>
              </a:rPr>
              <a:t>template</a:t>
            </a:r>
            <a:r>
              <a:rPr lang="es-ES" dirty="0">
                <a:latin typeface="Ubuntu" panose="020B0604020202020204" charset="0"/>
              </a:rPr>
              <a:t> interactuando con el ratón.</a:t>
            </a:r>
          </a:p>
          <a:p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Existen 2 tipos: </a:t>
            </a:r>
            <a:r>
              <a:rPr lang="es-ES" dirty="0" err="1">
                <a:latin typeface="Ubuntu" panose="020B0604020202020204" charset="0"/>
              </a:rPr>
              <a:t>tooltip</a:t>
            </a:r>
            <a:r>
              <a:rPr lang="es-ES" dirty="0">
                <a:latin typeface="Ubuntu" panose="020B0604020202020204" charset="0"/>
              </a:rPr>
              <a:t> y </a:t>
            </a:r>
            <a:r>
              <a:rPr lang="es-ES" dirty="0" err="1">
                <a:latin typeface="Ubuntu" panose="020B0604020202020204" charset="0"/>
              </a:rPr>
              <a:t>popover</a:t>
            </a:r>
            <a:r>
              <a:rPr lang="es-ES" dirty="0">
                <a:latin typeface="Ubuntu" panose="020B0604020202020204" charset="0"/>
              </a:rPr>
              <a:t>.</a:t>
            </a:r>
          </a:p>
          <a:p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Añaden dinamismo a la aplicación.</a:t>
            </a:r>
          </a:p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Permite ver más información relacionada de manera elegante e intuitiva.</a:t>
            </a:r>
          </a:p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endParaRPr lang="es-ES" dirty="0">
              <a:latin typeface="Ubuntu" panose="020B0604020202020204" charset="0"/>
            </a:endParaRPr>
          </a:p>
          <a:p>
            <a:endParaRPr lang="es-ES" dirty="0">
              <a:latin typeface="Ubuntu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20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907" y="625895"/>
            <a:ext cx="3106254" cy="99335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2D506DC-FE4B-4D11-823A-1C7896569DD7}"/>
              </a:ext>
            </a:extLst>
          </p:cNvPr>
          <p:cNvSpPr txBox="1"/>
          <p:nvPr/>
        </p:nvSpPr>
        <p:spPr>
          <a:xfrm>
            <a:off x="828553" y="3126114"/>
            <a:ext cx="10434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63A"/>
                </a:solidFill>
                <a:latin typeface="Ubuntu" panose="020B0504030602030204" pitchFamily="34" charset="0"/>
              </a:rPr>
              <a:t>Traducciones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24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Daniel Lutz</a:t>
            </a:r>
          </a:p>
          <a:p>
            <a:r>
              <a:rPr lang="es-ES" sz="2400" i="1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Instructor</a:t>
            </a:r>
            <a:endParaRPr lang="es-ES" sz="2400" i="1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B3BA384-855E-461F-BCE5-F591ED363547}"/>
              </a:ext>
            </a:extLst>
          </p:cNvPr>
          <p:cNvSpPr/>
          <p:nvPr/>
        </p:nvSpPr>
        <p:spPr>
          <a:xfrm>
            <a:off x="8175584" y="270433"/>
            <a:ext cx="37116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200" i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#flexygoffline</a:t>
            </a:r>
          </a:p>
          <a:p>
            <a:pPr algn="r"/>
            <a:r>
              <a:rPr lang="es-ES" sz="1200" i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#</a:t>
            </a:r>
            <a:r>
              <a:rPr lang="es-ES" sz="1200" i="1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desarrollaconflexygo</a:t>
            </a:r>
            <a:endParaRPr lang="es-ES" sz="1200" i="1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31411B4-B0E3-43CF-A89A-1D3427214F73}"/>
              </a:ext>
            </a:extLst>
          </p:cNvPr>
          <p:cNvSpPr/>
          <p:nvPr/>
        </p:nvSpPr>
        <p:spPr>
          <a:xfrm rot="5400000">
            <a:off x="1311604" y="3496104"/>
            <a:ext cx="45719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DB7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01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Translate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{{</a:t>
            </a:r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translate|texto</a:t>
            </a:r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}}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17C066-797D-41B8-9561-08A64E9D8740}"/>
              </a:ext>
            </a:extLst>
          </p:cNvPr>
          <p:cNvSpPr txBox="1">
            <a:spLocks/>
          </p:cNvSpPr>
          <p:nvPr/>
        </p:nvSpPr>
        <p:spPr>
          <a:xfrm>
            <a:off x="836194" y="1432538"/>
            <a:ext cx="10519611" cy="465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Etiquetas.</a:t>
            </a:r>
          </a:p>
          <a:p>
            <a:endParaRPr lang="es-ES" dirty="0">
              <a:latin typeface="Ubuntu" panose="020B0604020202020204" charset="0"/>
            </a:endParaRPr>
          </a:p>
          <a:p>
            <a:r>
              <a:rPr lang="es-ES" dirty="0" err="1">
                <a:latin typeface="Ubuntu" panose="020B0604020202020204" charset="0"/>
              </a:rPr>
              <a:t>Templates</a:t>
            </a:r>
            <a:r>
              <a:rPr lang="es-ES" dirty="0">
                <a:latin typeface="Ubuntu" panose="020B0604020202020204" charset="0"/>
              </a:rPr>
              <a:t> (mediante </a:t>
            </a:r>
            <a:r>
              <a:rPr lang="es-ES" dirty="0" err="1">
                <a:latin typeface="Ubuntu" panose="020B0604020202020204" charset="0"/>
              </a:rPr>
              <a:t>format</a:t>
            </a:r>
            <a:r>
              <a:rPr lang="es-ES" dirty="0">
                <a:latin typeface="Ubuntu" panose="020B0604020202020204" charset="0"/>
              </a:rPr>
              <a:t> “</a:t>
            </a:r>
            <a:r>
              <a:rPr lang="es-ES" dirty="0" err="1">
                <a:latin typeface="Ubuntu" panose="020B0604020202020204" charset="0"/>
              </a:rPr>
              <a:t>translate</a:t>
            </a:r>
            <a:r>
              <a:rPr lang="es-ES" dirty="0">
                <a:latin typeface="Ubuntu" panose="020B0604020202020204" charset="0"/>
              </a:rPr>
              <a:t>”)</a:t>
            </a:r>
          </a:p>
          <a:p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Encabezados</a:t>
            </a:r>
          </a:p>
          <a:p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Excepto contenido de base de datos</a:t>
            </a:r>
          </a:p>
          <a:p>
            <a:endParaRPr lang="es-ES" dirty="0">
              <a:latin typeface="Ubuntu" panose="020B0604020202020204" charset="0"/>
            </a:endParaRPr>
          </a:p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endParaRPr lang="es-ES" dirty="0">
              <a:latin typeface="Ubuntu" panose="020B0604020202020204" charset="0"/>
            </a:endParaRPr>
          </a:p>
          <a:p>
            <a:endParaRPr lang="es-ES" dirty="0">
              <a:latin typeface="Ubuntu" panose="020B0604020202020204" charset="0"/>
            </a:endParaRPr>
          </a:p>
        </p:txBody>
      </p:sp>
      <p:pic>
        <p:nvPicPr>
          <p:cNvPr id="1026" name="Picture 2" descr="Traductor de Google - Wikipedia, la enciclopedia libre">
            <a:extLst>
              <a:ext uri="{FF2B5EF4-FFF2-40B4-BE49-F238E27FC236}">
                <a16:creationId xmlns:a16="http://schemas.microsoft.com/office/drawing/2014/main" id="{BBA32613-6C0F-41A6-9464-EBE576559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937" y="54323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37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907" y="625895"/>
            <a:ext cx="3106254" cy="99335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2D506DC-FE4B-4D11-823A-1C7896569DD7}"/>
              </a:ext>
            </a:extLst>
          </p:cNvPr>
          <p:cNvSpPr txBox="1"/>
          <p:nvPr/>
        </p:nvSpPr>
        <p:spPr>
          <a:xfrm>
            <a:off x="828553" y="3126114"/>
            <a:ext cx="10434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solidFill>
                  <a:srgbClr val="00063A"/>
                </a:solidFill>
                <a:latin typeface="Ubuntu" panose="020B0504030602030204" pitchFamily="34" charset="0"/>
              </a:rPr>
              <a:t>Templates</a:t>
            </a:r>
            <a:endParaRPr lang="es-ES" sz="40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Visualizaciones alternativas</a:t>
            </a:r>
          </a:p>
          <a:p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24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Daniel Lutz</a:t>
            </a:r>
          </a:p>
          <a:p>
            <a:r>
              <a:rPr lang="es-ES" sz="2400" i="1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Instructor</a:t>
            </a:r>
            <a:endParaRPr lang="es-ES" sz="2400" i="1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B3BA384-855E-461F-BCE5-F591ED363547}"/>
              </a:ext>
            </a:extLst>
          </p:cNvPr>
          <p:cNvSpPr/>
          <p:nvPr/>
        </p:nvSpPr>
        <p:spPr>
          <a:xfrm>
            <a:off x="8175584" y="270433"/>
            <a:ext cx="37116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200" i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#flexygoffline</a:t>
            </a:r>
          </a:p>
          <a:p>
            <a:pPr algn="r"/>
            <a:r>
              <a:rPr lang="es-ES" sz="1200" i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#</a:t>
            </a:r>
            <a:r>
              <a:rPr lang="es-ES" sz="1200" i="1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desarrollaconflexygo</a:t>
            </a:r>
            <a:endParaRPr lang="es-ES" sz="1200" i="1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31411B4-B0E3-43CF-A89A-1D3427214F73}"/>
              </a:ext>
            </a:extLst>
          </p:cNvPr>
          <p:cNvSpPr/>
          <p:nvPr/>
        </p:nvSpPr>
        <p:spPr>
          <a:xfrm rot="5400000">
            <a:off x="1311604" y="3496104"/>
            <a:ext cx="45719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DB7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81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Translate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{{</a:t>
            </a:r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translate|texto</a:t>
            </a:r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}}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17C066-797D-41B8-9561-08A64E9D8740}"/>
              </a:ext>
            </a:extLst>
          </p:cNvPr>
          <p:cNvSpPr txBox="1">
            <a:spLocks/>
          </p:cNvSpPr>
          <p:nvPr/>
        </p:nvSpPr>
        <p:spPr>
          <a:xfrm>
            <a:off x="836194" y="1432538"/>
            <a:ext cx="10519611" cy="465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Puedes acelerar la traducción de toda la aplicación utilizando una Google API Key, y ejecutando el proceso </a:t>
            </a:r>
            <a:r>
              <a:rPr lang="es-ES" dirty="0" err="1">
                <a:latin typeface="Ubuntu" panose="020B0604020202020204" charset="0"/>
              </a:rPr>
              <a:t>translate</a:t>
            </a:r>
            <a:r>
              <a:rPr lang="es-ES" dirty="0">
                <a:latin typeface="Ubuntu" panose="020B0604020202020204" charset="0"/>
              </a:rPr>
              <a:t> del menú de herramientas.</a:t>
            </a:r>
          </a:p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Puedes traducir a todos los idiomas exceptuando el idioma original: el que estás usando en tu desarrollo.</a:t>
            </a:r>
          </a:p>
          <a:p>
            <a:r>
              <a:rPr lang="es-ES" dirty="0">
                <a:latin typeface="Ubuntu" panose="020B0604020202020204" charset="0"/>
              </a:rPr>
              <a:t>Si un idioma no está disponible en </a:t>
            </a:r>
            <a:r>
              <a:rPr lang="es-ES" dirty="0" err="1">
                <a:latin typeface="Ubuntu" panose="020B0604020202020204" charset="0"/>
              </a:rPr>
              <a:t>flexygo</a:t>
            </a:r>
            <a:r>
              <a:rPr lang="es-ES" dirty="0">
                <a:latin typeface="Ubuntu" panose="020B0604020202020204" charset="0"/>
              </a:rPr>
              <a:t>, no importa, puedes añadir los que necesites. Simplemente añade un registro a la tabla </a:t>
            </a:r>
            <a:r>
              <a:rPr lang="es-ES" dirty="0" err="1">
                <a:latin typeface="Ubuntu" panose="020B0604020202020204" charset="0"/>
              </a:rPr>
              <a:t>Translate</a:t>
            </a:r>
            <a:r>
              <a:rPr lang="es-ES" dirty="0">
                <a:latin typeface="Ubuntu" panose="020B0604020202020204" charset="0"/>
              </a:rPr>
              <a:t>. </a:t>
            </a:r>
          </a:p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endParaRPr lang="es-ES" dirty="0">
              <a:latin typeface="Ubuntu" panose="020B0604020202020204" charset="0"/>
            </a:endParaRPr>
          </a:p>
          <a:p>
            <a:endParaRPr lang="es-ES" dirty="0">
              <a:latin typeface="Ubuntu" panose="020B0604020202020204" charset="0"/>
            </a:endParaRPr>
          </a:p>
        </p:txBody>
      </p:sp>
      <p:pic>
        <p:nvPicPr>
          <p:cNvPr id="9" name="Picture 4" descr="cdn.vox-cdn.com/thumbor/pOMbzDvdEWS8NIeUuhxp23w...">
            <a:extLst>
              <a:ext uri="{FF2B5EF4-FFF2-40B4-BE49-F238E27FC236}">
                <a16:creationId xmlns:a16="http://schemas.microsoft.com/office/drawing/2014/main" id="{6CA920BC-881C-475D-B82A-9B5D6822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455" y="585267"/>
            <a:ext cx="847271" cy="84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4493223-707F-4341-A256-FD37A05F57A7}"/>
              </a:ext>
            </a:extLst>
          </p:cNvPr>
          <p:cNvSpPr txBox="1"/>
          <p:nvPr/>
        </p:nvSpPr>
        <p:spPr>
          <a:xfrm>
            <a:off x="10542294" y="144342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API KEY</a:t>
            </a:r>
          </a:p>
        </p:txBody>
      </p:sp>
    </p:spTree>
    <p:extLst>
      <p:ext uri="{BB962C8B-B14F-4D97-AF65-F5344CB8AC3E}">
        <p14:creationId xmlns:p14="http://schemas.microsoft.com/office/powerpoint/2010/main" val="3740077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E4441666-4C63-47F0-A508-414CD2BA0FAC}"/>
              </a:ext>
            </a:extLst>
          </p:cNvPr>
          <p:cNvSpPr txBox="1"/>
          <p:nvPr/>
        </p:nvSpPr>
        <p:spPr>
          <a:xfrm>
            <a:off x="828553" y="3126114"/>
            <a:ext cx="10434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000" dirty="0">
                <a:solidFill>
                  <a:srgbClr val="00063A"/>
                </a:solidFill>
                <a:latin typeface="Ubuntu" panose="020B0504030602030204" pitchFamily="34" charset="0"/>
              </a:rPr>
              <a:t>Práctica 3</a:t>
            </a:r>
          </a:p>
          <a:p>
            <a:pPr algn="r"/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A diseñar!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05E82AC-66C7-46DB-9819-F2D73B645D40}"/>
              </a:ext>
            </a:extLst>
          </p:cNvPr>
          <p:cNvSpPr/>
          <p:nvPr/>
        </p:nvSpPr>
        <p:spPr>
          <a:xfrm rot="5400000">
            <a:off x="10529939" y="3389744"/>
            <a:ext cx="45719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86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0C44A6A-A6EE-4BE7-8108-B77FD5D401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B8B0">
              <a:alpha val="35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64" y="1190917"/>
            <a:ext cx="4546305" cy="145481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70716" y="2562447"/>
            <a:ext cx="2407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dirty="0" err="1">
                <a:solidFill>
                  <a:schemeClr val="bg1"/>
                </a:solidFill>
                <a:latin typeface="+mj-lt"/>
              </a:rPr>
              <a:t>The</a:t>
            </a:r>
            <a:r>
              <a:rPr lang="es-E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+mj-lt"/>
              </a:rPr>
              <a:t>best</a:t>
            </a:r>
            <a:endParaRPr lang="es-E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644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Template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¿Qué es?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4 Rectángulo">
            <a:extLst>
              <a:ext uri="{FF2B5EF4-FFF2-40B4-BE49-F238E27FC236}">
                <a16:creationId xmlns:a16="http://schemas.microsoft.com/office/drawing/2014/main" id="{696A819F-DE7A-4478-AAF1-0C8C3A9F05E5}"/>
              </a:ext>
            </a:extLst>
          </p:cNvPr>
          <p:cNvSpPr/>
          <p:nvPr/>
        </p:nvSpPr>
        <p:spPr>
          <a:xfrm>
            <a:off x="564106" y="1928878"/>
            <a:ext cx="109449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Visualización alternativa para un módulo específico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A42F043-9257-4041-B948-29EB136C1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80" y="2652887"/>
            <a:ext cx="3743864" cy="310605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0086931-AA47-4275-B40D-7E3E67CAF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886" y="2679032"/>
            <a:ext cx="6292206" cy="126189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951AA42-0765-4CD9-95FC-6F8D8EA6C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70" y="4369668"/>
            <a:ext cx="6378222" cy="138322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377F4FA-8125-423B-98F8-BAEC9FBA8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3302" y="506733"/>
            <a:ext cx="2659006" cy="98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8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Template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Cómo funciona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4 Rectángulo">
            <a:extLst>
              <a:ext uri="{FF2B5EF4-FFF2-40B4-BE49-F238E27FC236}">
                <a16:creationId xmlns:a16="http://schemas.microsoft.com/office/drawing/2014/main" id="{8E8BC6F3-FDC3-457F-B018-2291FE76F4B2}"/>
              </a:ext>
            </a:extLst>
          </p:cNvPr>
          <p:cNvSpPr/>
          <p:nvPr/>
        </p:nvSpPr>
        <p:spPr>
          <a:xfrm>
            <a:off x="682908" y="1928878"/>
            <a:ext cx="108261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Código HTML para pintar los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SQL como origen de datos</a:t>
            </a:r>
          </a:p>
        </p:txBody>
      </p:sp>
      <p:pic>
        <p:nvPicPr>
          <p:cNvPr id="1028" name="Picture 4" descr="Pipelining versus Parallel Query Execution with MySQL 5.7 X Plugin -  Percona Database Performance Blog">
            <a:extLst>
              <a:ext uri="{FF2B5EF4-FFF2-40B4-BE49-F238E27FC236}">
                <a16:creationId xmlns:a16="http://schemas.microsoft.com/office/drawing/2014/main" id="{EB483D25-88FB-45F6-801E-1C948AEF4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748" y="3073420"/>
            <a:ext cx="1495324" cy="149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E1D7AAC-A014-4F70-B3BD-11B5E74DC250}"/>
              </a:ext>
            </a:extLst>
          </p:cNvPr>
          <p:cNvSpPr txBox="1"/>
          <p:nvPr/>
        </p:nvSpPr>
        <p:spPr>
          <a:xfrm>
            <a:off x="971780" y="4417644"/>
            <a:ext cx="737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0070C0"/>
                </a:solidFill>
              </a:rPr>
              <a:t>div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>
                <a:solidFill>
                  <a:srgbClr val="2DB7B0"/>
                </a:solidFill>
              </a:rPr>
              <a:t>{{</a:t>
            </a:r>
            <a:r>
              <a:rPr lang="es-ES" sz="2400" dirty="0" err="1">
                <a:solidFill>
                  <a:srgbClr val="2DB7B0"/>
                </a:solidFill>
              </a:rPr>
              <a:t>sqlfield</a:t>
            </a:r>
            <a:r>
              <a:rPr lang="es-ES" sz="2400" dirty="0">
                <a:solidFill>
                  <a:srgbClr val="2DB7B0"/>
                </a:solidFill>
              </a:rPr>
              <a:t>}}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0070C0"/>
                </a:solidFill>
              </a:rPr>
              <a:t>div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50E5567-458C-4B55-B502-91783527D9A1}"/>
              </a:ext>
            </a:extLst>
          </p:cNvPr>
          <p:cNvSpPr txBox="1"/>
          <p:nvPr/>
        </p:nvSpPr>
        <p:spPr>
          <a:xfrm>
            <a:off x="971781" y="4952928"/>
            <a:ext cx="737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rgbClr val="0070C0"/>
                </a:solidFill>
              </a:rPr>
              <a:t>&lt;web-</a:t>
            </a:r>
            <a:r>
              <a:rPr lang="es-ES" sz="2400" dirty="0" err="1">
                <a:solidFill>
                  <a:srgbClr val="0070C0"/>
                </a:solidFill>
              </a:rPr>
              <a:t>component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>
                <a:solidFill>
                  <a:srgbClr val="2DB7B0"/>
                </a:solidFill>
              </a:rPr>
              <a:t>{{</a:t>
            </a:r>
            <a:r>
              <a:rPr lang="es-ES" sz="2400" dirty="0" err="1">
                <a:solidFill>
                  <a:srgbClr val="2DB7B0"/>
                </a:solidFill>
              </a:rPr>
              <a:t>sqlfield|</a:t>
            </a:r>
            <a:r>
              <a:rPr lang="es-ES" sz="2400" dirty="0" err="1">
                <a:solidFill>
                  <a:srgbClr val="1F2C35"/>
                </a:solidFill>
              </a:rPr>
              <a:t>format</a:t>
            </a:r>
            <a:r>
              <a:rPr lang="es-ES" sz="2400" dirty="0">
                <a:solidFill>
                  <a:srgbClr val="2DB7B0"/>
                </a:solidFill>
              </a:rPr>
              <a:t>}}</a:t>
            </a:r>
            <a:r>
              <a:rPr lang="es-ES" sz="2400" dirty="0">
                <a:solidFill>
                  <a:srgbClr val="0070C0"/>
                </a:solidFill>
              </a:rPr>
              <a:t>&lt;/web-</a:t>
            </a:r>
            <a:r>
              <a:rPr lang="es-ES" sz="2400" dirty="0" err="1">
                <a:solidFill>
                  <a:srgbClr val="0070C0"/>
                </a:solidFill>
              </a:rPr>
              <a:t>component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</p:txBody>
      </p:sp>
      <p:pic>
        <p:nvPicPr>
          <p:cNvPr id="1034" name="Picture 10" descr="Cómo integramos los lenguajes HTML, CSS, y JavaScript?">
            <a:extLst>
              <a:ext uri="{FF2B5EF4-FFF2-40B4-BE49-F238E27FC236}">
                <a16:creationId xmlns:a16="http://schemas.microsoft.com/office/drawing/2014/main" id="{6C5B0592-2647-4BE5-B48B-F4299145C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236" y="1525045"/>
            <a:ext cx="2922348" cy="147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C2EAB7B-439B-4FF5-A34B-FB2018C00108}"/>
              </a:ext>
            </a:extLst>
          </p:cNvPr>
          <p:cNvSpPr txBox="1"/>
          <p:nvPr/>
        </p:nvSpPr>
        <p:spPr>
          <a:xfrm>
            <a:off x="971781" y="3879640"/>
            <a:ext cx="737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sqlfield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TABLENAME </a:t>
            </a:r>
          </a:p>
        </p:txBody>
      </p:sp>
    </p:spTree>
    <p:extLst>
      <p:ext uri="{BB962C8B-B14F-4D97-AF65-F5344CB8AC3E}">
        <p14:creationId xmlns:p14="http://schemas.microsoft.com/office/powerpoint/2010/main" val="385530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Object</a:t>
            </a:r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 </a:t>
            </a:r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Template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Tipos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4 Rectángulo">
            <a:extLst>
              <a:ext uri="{FF2B5EF4-FFF2-40B4-BE49-F238E27FC236}">
                <a16:creationId xmlns:a16="http://schemas.microsoft.com/office/drawing/2014/main" id="{8E8BC6F3-FDC3-457F-B018-2291FE76F4B2}"/>
              </a:ext>
            </a:extLst>
          </p:cNvPr>
          <p:cNvSpPr/>
          <p:nvPr/>
        </p:nvSpPr>
        <p:spPr>
          <a:xfrm>
            <a:off x="682908" y="1656477"/>
            <a:ext cx="1082618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rgbClr val="2DB7B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</a:t>
            </a: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Disponible para el usuario en la barra de herramientas de un módulo de tipo visualización de objeto.</a:t>
            </a:r>
          </a:p>
          <a:p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2800" dirty="0" err="1">
                <a:solidFill>
                  <a:srgbClr val="2DB7B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</a:t>
            </a: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Disponible en la barra de herramientas de un módulo de tipo lista de objeto.</a:t>
            </a:r>
          </a:p>
          <a:p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2800" dirty="0" err="1">
                <a:solidFill>
                  <a:srgbClr val="2DB7B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Generic</a:t>
            </a: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No estará disponible para seleccionar por el usuario, pero se puede asignar de manera específica a un módulo que esté relacionado a un objeto</a:t>
            </a:r>
          </a:p>
        </p:txBody>
      </p:sp>
      <p:pic>
        <p:nvPicPr>
          <p:cNvPr id="5126" name="Picture 6" descr="Grid Layout Svg Png Icon Free Download (#558731) - OnlineWebFonts.COM">
            <a:extLst>
              <a:ext uri="{FF2B5EF4-FFF2-40B4-BE49-F238E27FC236}">
                <a16:creationId xmlns:a16="http://schemas.microsoft.com/office/drawing/2014/main" id="{806F30D7-B2DF-4680-8028-5DFDA13C1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295" y="2248550"/>
            <a:ext cx="561550" cy="56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4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Template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Marcadores especiales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4 Rectángulo">
            <a:extLst>
              <a:ext uri="{FF2B5EF4-FFF2-40B4-BE49-F238E27FC236}">
                <a16:creationId xmlns:a16="http://schemas.microsoft.com/office/drawing/2014/main" id="{8E8BC6F3-FDC3-457F-B018-2291FE76F4B2}"/>
              </a:ext>
            </a:extLst>
          </p:cNvPr>
          <p:cNvSpPr/>
          <p:nvPr/>
        </p:nvSpPr>
        <p:spPr>
          <a:xfrm>
            <a:off x="589731" y="1928316"/>
            <a:ext cx="1082618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ES" sz="2400" b="1" dirty="0">
                <a:solidFill>
                  <a:srgbClr val="2DB7B0"/>
                </a:solidFill>
                <a:latin typeface="Monserrat"/>
              </a:rPr>
              <a:t>Para su uso específico en </a:t>
            </a:r>
            <a:r>
              <a:rPr lang="es-ES" sz="2400" b="1" dirty="0" err="1">
                <a:solidFill>
                  <a:srgbClr val="2DB7B0"/>
                </a:solidFill>
                <a:latin typeface="Monserrat"/>
              </a:rPr>
              <a:t>templates</a:t>
            </a:r>
            <a:r>
              <a:rPr lang="es-ES" sz="2400" b="1" dirty="0">
                <a:solidFill>
                  <a:srgbClr val="2DB7B0"/>
                </a:solidFill>
                <a:latin typeface="Monserrat"/>
              </a:rPr>
              <a:t> de tipo </a:t>
            </a:r>
            <a:r>
              <a:rPr lang="es-ES" sz="3200" b="1" dirty="0">
                <a:solidFill>
                  <a:srgbClr val="2DB7B0"/>
                </a:solidFill>
                <a:latin typeface="Monserrat"/>
              </a:rPr>
              <a:t>lista</a:t>
            </a:r>
            <a:endParaRPr lang="es-ES" sz="2400" b="1" dirty="0">
              <a:solidFill>
                <a:srgbClr val="2DB7B0"/>
              </a:solidFill>
              <a:latin typeface="Monserrat"/>
            </a:endParaRPr>
          </a:p>
          <a:p>
            <a:pPr algn="l"/>
            <a:endParaRPr lang="es-ES" sz="2400" b="0" i="0" dirty="0">
              <a:solidFill>
                <a:srgbClr val="777777"/>
              </a:solidFill>
              <a:effectLst/>
              <a:latin typeface="Monserra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{{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objectmenu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}}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To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display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the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complete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object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menu</a:t>
            </a:r>
            <a:endParaRPr lang="es-ES" sz="2400" b="0" i="0" dirty="0">
              <a:solidFill>
                <a:srgbClr val="777777"/>
              </a:solidFill>
              <a:effectLst/>
              <a:latin typeface="Monserra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{{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processmenu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}}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To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display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only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the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object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process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menu</a:t>
            </a:r>
            <a:endParaRPr lang="es-ES" sz="2400" b="0" i="0" dirty="0">
              <a:solidFill>
                <a:srgbClr val="777777"/>
              </a:solidFill>
              <a:effectLst/>
              <a:latin typeface="Monserra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{{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reportmenu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}}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To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display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only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the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object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report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menu</a:t>
            </a:r>
            <a:endParaRPr lang="es-ES" sz="2400" b="0" i="0" dirty="0">
              <a:solidFill>
                <a:srgbClr val="777777"/>
              </a:solidFill>
              <a:effectLst/>
              <a:latin typeface="Monserra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{{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deletebutton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}}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To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the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object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delete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button</a:t>
            </a:r>
            <a:endParaRPr lang="es-ES" sz="2400" b="0" i="0" dirty="0">
              <a:solidFill>
                <a:srgbClr val="777777"/>
              </a:solidFill>
              <a:effectLst/>
              <a:latin typeface="Monserra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{{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viewbutton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}}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To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the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object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view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button</a:t>
            </a:r>
            <a:endParaRPr lang="es-ES" sz="2400" b="0" i="0" dirty="0">
              <a:solidFill>
                <a:srgbClr val="777777"/>
              </a:solidFill>
              <a:effectLst/>
              <a:latin typeface="Monserra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{{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editbutton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}}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To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the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object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edit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button</a:t>
            </a:r>
            <a:endParaRPr lang="es-ES" sz="2400" b="0" i="0" dirty="0">
              <a:solidFill>
                <a:srgbClr val="777777"/>
              </a:solidFill>
              <a:effectLst/>
              <a:latin typeface="Monserra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{{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newbutton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}}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To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the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object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new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button</a:t>
            </a:r>
            <a:endParaRPr lang="es-ES" sz="2400" b="0" i="0" dirty="0">
              <a:solidFill>
                <a:srgbClr val="777777"/>
              </a:solidFill>
              <a:effectLst/>
              <a:latin typeface="Monserra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{{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bagbutton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}}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To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display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the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bag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button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on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the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elements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of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a 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collection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 (</a:t>
            </a:r>
            <a:r>
              <a:rPr lang="es-ES" sz="2400" b="0" i="0" dirty="0" err="1">
                <a:solidFill>
                  <a:srgbClr val="777777"/>
                </a:solidFill>
                <a:effectLst/>
                <a:latin typeface="Monserrat"/>
              </a:rPr>
              <a:t>list</a:t>
            </a:r>
            <a:r>
              <a:rPr lang="es-ES" sz="2400" b="0" i="0" dirty="0">
                <a:solidFill>
                  <a:srgbClr val="777777"/>
                </a:solidFill>
                <a:effectLst/>
                <a:latin typeface="Monserrat"/>
              </a:rPr>
              <a:t>)</a:t>
            </a:r>
          </a:p>
          <a:p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80A17D-95B4-4DE6-B557-AD35E17D1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362" y="3069901"/>
            <a:ext cx="15144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Template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Agrupación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4 Rectángulo">
            <a:extLst>
              <a:ext uri="{FF2B5EF4-FFF2-40B4-BE49-F238E27FC236}">
                <a16:creationId xmlns:a16="http://schemas.microsoft.com/office/drawing/2014/main" id="{8E8BC6F3-FDC3-457F-B018-2291FE76F4B2}"/>
              </a:ext>
            </a:extLst>
          </p:cNvPr>
          <p:cNvSpPr/>
          <p:nvPr/>
        </p:nvSpPr>
        <p:spPr>
          <a:xfrm>
            <a:off x="682908" y="1928878"/>
            <a:ext cx="108261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Permite anidar plantillas para resolver visualizaciones más complejas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4291D3E-B91C-4534-A7BB-D5C772990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16" y="3145493"/>
            <a:ext cx="4163786" cy="252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1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Template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Formats</a:t>
            </a:r>
            <a:endParaRPr lang="es-ES" sz="3200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1034" name="Picture 10" descr="Cómo integramos los lenguajes HTML, CSS, y JavaScript?">
            <a:extLst>
              <a:ext uri="{FF2B5EF4-FFF2-40B4-BE49-F238E27FC236}">
                <a16:creationId xmlns:a16="http://schemas.microsoft.com/office/drawing/2014/main" id="{6C5B0592-2647-4BE5-B48B-F4299145C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236" y="1525045"/>
            <a:ext cx="2922348" cy="147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C2EAB7B-439B-4FF5-A34B-FB2018C00108}"/>
              </a:ext>
            </a:extLst>
          </p:cNvPr>
          <p:cNvSpPr txBox="1"/>
          <p:nvPr/>
        </p:nvSpPr>
        <p:spPr>
          <a:xfrm>
            <a:off x="7342" y="2866025"/>
            <a:ext cx="8193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F2C35"/>
                </a:solidFill>
                <a:latin typeface="Consolas" panose="020B0609020204030204" pitchFamily="49" charset="0"/>
              </a:rPr>
              <a:t>3 </a:t>
            </a:r>
            <a:r>
              <a:rPr lang="en-US" dirty="0" err="1">
                <a:solidFill>
                  <a:srgbClr val="1F2C35"/>
                </a:solidFill>
                <a:latin typeface="Consolas" panose="020B0609020204030204" pitchFamily="49" charset="0"/>
              </a:rPr>
              <a:t>parámetros</a:t>
            </a:r>
            <a:r>
              <a:rPr lang="en-US" dirty="0">
                <a:solidFill>
                  <a:srgbClr val="1F2C35"/>
                </a:solidFill>
                <a:latin typeface="Consolas" panose="020B0609020204030204" pitchFamily="49" charset="0"/>
              </a:rPr>
              <a:t>:</a:t>
            </a:r>
          </a:p>
          <a:p>
            <a:pPr algn="ctr"/>
            <a:endParaRPr lang="en-US" dirty="0">
              <a:solidFill>
                <a:srgbClr val="1F2C35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&lt;span&gt;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{{ Property | format : values }}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&lt;/span&gt;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75D688F-7ABF-4DBD-9230-A8A814659FF5}"/>
              </a:ext>
            </a:extLst>
          </p:cNvPr>
          <p:cNvSpPr txBox="1"/>
          <p:nvPr/>
        </p:nvSpPr>
        <p:spPr>
          <a:xfrm>
            <a:off x="0" y="1928878"/>
            <a:ext cx="8201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0070C0"/>
                </a:solidFill>
              </a:rPr>
              <a:t>div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>
                <a:solidFill>
                  <a:srgbClr val="2DB7B0"/>
                </a:solidFill>
              </a:rPr>
              <a:t>{{</a:t>
            </a:r>
            <a:r>
              <a:rPr lang="es-ES" sz="2400" dirty="0" err="1">
                <a:solidFill>
                  <a:srgbClr val="2DB7B0"/>
                </a:solidFill>
              </a:rPr>
              <a:t>Property</a:t>
            </a:r>
            <a:r>
              <a:rPr lang="es-ES" sz="2400" dirty="0">
                <a:solidFill>
                  <a:srgbClr val="2DB7B0"/>
                </a:solidFill>
              </a:rPr>
              <a:t>}}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0070C0"/>
                </a:solidFill>
              </a:rPr>
              <a:t>div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9C2C3DB-2E45-4506-AF6E-33480C91F578}"/>
              </a:ext>
            </a:extLst>
          </p:cNvPr>
          <p:cNvSpPr txBox="1"/>
          <p:nvPr/>
        </p:nvSpPr>
        <p:spPr>
          <a:xfrm>
            <a:off x="7342" y="4107079"/>
            <a:ext cx="8193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1F2C35"/>
                </a:solidFill>
                <a:latin typeface="Consolas" panose="020B0609020204030204" pitchFamily="49" charset="0"/>
              </a:rPr>
              <a:t>Ejemplo</a:t>
            </a:r>
            <a:r>
              <a:rPr lang="en-US" dirty="0">
                <a:solidFill>
                  <a:srgbClr val="1F2C35"/>
                </a:solidFill>
                <a:latin typeface="Consolas" panose="020B0609020204030204" pitchFamily="49" charset="0"/>
              </a:rPr>
              <a:t>: QR</a:t>
            </a:r>
          </a:p>
          <a:p>
            <a:pPr algn="ctr"/>
            <a:endParaRPr lang="en-US" dirty="0">
              <a:solidFill>
                <a:srgbClr val="1F2C35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img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{{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Property|qr:size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}}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" /&gt;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052" name="Picture 4" descr="QR Code Generator | Create Your Free QR Codes">
            <a:extLst>
              <a:ext uri="{FF2B5EF4-FFF2-40B4-BE49-F238E27FC236}">
                <a16:creationId xmlns:a16="http://schemas.microsoft.com/office/drawing/2014/main" id="{9271EC80-545C-48B8-9A7E-6A43AB30C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853" y="3812187"/>
            <a:ext cx="1513114" cy="151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25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Template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Navigation</a:t>
            </a:r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buttons</a:t>
            </a:r>
            <a:endParaRPr lang="es-ES" sz="3200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1034" name="Picture 10" descr="Cómo integramos los lenguajes HTML, CSS, y JavaScript?">
            <a:extLst>
              <a:ext uri="{FF2B5EF4-FFF2-40B4-BE49-F238E27FC236}">
                <a16:creationId xmlns:a16="http://schemas.microsoft.com/office/drawing/2014/main" id="{6C5B0592-2647-4BE5-B48B-F4299145C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236" y="1525045"/>
            <a:ext cx="2922348" cy="147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C2EAB7B-439B-4FF5-A34B-FB2018C00108}"/>
              </a:ext>
            </a:extLst>
          </p:cNvPr>
          <p:cNvSpPr txBox="1"/>
          <p:nvPr/>
        </p:nvSpPr>
        <p:spPr>
          <a:xfrm>
            <a:off x="1271645" y="3060849"/>
            <a:ext cx="9648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1F2C35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flx-navbutton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latin typeface="Consolas" panose="020B0609020204030204" pitchFamily="49" charset="0"/>
              </a:rPr>
              <a:t>="</a:t>
            </a:r>
            <a:r>
              <a:rPr lang="en-US" dirty="0" err="1">
                <a:latin typeface="Consolas" panose="020B0609020204030204" pitchFamily="49" charset="0"/>
              </a:rPr>
              <a:t>openpage</a:t>
            </a:r>
            <a:r>
              <a:rPr lang="en-US" dirty="0"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pagetypeid</a:t>
            </a:r>
            <a:r>
              <a:rPr lang="en-US" dirty="0">
                <a:latin typeface="Consolas" panose="020B0609020204030204" pitchFamily="49" charset="0"/>
              </a:rPr>
              <a:t>="view"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objectname</a:t>
            </a:r>
            <a:r>
              <a:rPr lang="en-US" dirty="0">
                <a:latin typeface="Consolas" panose="020B0609020204030204" pitchFamily="49" charset="0"/>
              </a:rPr>
              <a:t>="</a:t>
            </a:r>
            <a:r>
              <a:rPr lang="en-US" dirty="0" err="1">
                <a:latin typeface="Consolas" panose="020B0609020204030204" pitchFamily="49" charset="0"/>
              </a:rPr>
              <a:t>sysHelpItem</a:t>
            </a:r>
            <a:r>
              <a:rPr lang="en-US" dirty="0"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pPr lvl="4"/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objectwhere</a:t>
            </a:r>
            <a:r>
              <a:rPr lang="en-US" dirty="0">
                <a:latin typeface="Consolas" panose="020B0609020204030204" pitchFamily="49" charset="0"/>
              </a:rPr>
              <a:t>="(</a:t>
            </a:r>
            <a:r>
              <a:rPr lang="en-US" dirty="0" err="1">
                <a:latin typeface="Consolas" panose="020B0609020204030204" pitchFamily="49" charset="0"/>
              </a:rPr>
              <a:t>HelpId</a:t>
            </a:r>
            <a:r>
              <a:rPr lang="en-US" dirty="0">
                <a:latin typeface="Consolas" panose="020B0609020204030204" pitchFamily="49" charset="0"/>
              </a:rPr>
              <a:t>='</a:t>
            </a:r>
            <a:r>
              <a:rPr lang="en-US" dirty="0" err="1">
                <a:latin typeface="Consolas" panose="020B0609020204030204" pitchFamily="49" charset="0"/>
              </a:rPr>
              <a:t>syshelp-navbutton</a:t>
            </a:r>
            <a:r>
              <a:rPr lang="en-US" dirty="0">
                <a:latin typeface="Consolas" panose="020B0609020204030204" pitchFamily="49" charset="0"/>
              </a:rPr>
              <a:t>')"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defaults</a:t>
            </a:r>
            <a:r>
              <a:rPr lang="en-US" dirty="0">
                <a:latin typeface="Consolas" panose="020B0609020204030204" pitchFamily="49" charset="0"/>
              </a:rPr>
              <a:t>=""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pPr lvl="4"/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targetid</a:t>
            </a:r>
            <a:r>
              <a:rPr lang="en-US" dirty="0">
                <a:latin typeface="Consolas" panose="020B0609020204030204" pitchFamily="49" charset="0"/>
              </a:rPr>
              <a:t>="popup"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excludehist</a:t>
            </a:r>
            <a:r>
              <a:rPr lang="en-US" dirty="0">
                <a:latin typeface="Consolas" panose="020B0609020204030204" pitchFamily="49" charset="0"/>
              </a:rPr>
              <a:t>="false"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2DB7B0"/>
                </a:solidFill>
                <a:latin typeface="Consolas" panose="020B0609020204030204" pitchFamily="49" charset="0"/>
              </a:rPr>
              <a:t>&lt;button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2DB7B0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rgbClr val="2DB7B0"/>
                </a:solidFill>
                <a:latin typeface="Consolas" panose="020B0609020204030204" pitchFamily="49" charset="0"/>
              </a:rPr>
              <a:t>btn</a:t>
            </a:r>
            <a:r>
              <a:rPr lang="en-US" dirty="0">
                <a:solidFill>
                  <a:srgbClr val="2DB7B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DB7B0"/>
                </a:solidFill>
                <a:latin typeface="Consolas" panose="020B0609020204030204" pitchFamily="49" charset="0"/>
              </a:rPr>
              <a:t>btn</a:t>
            </a:r>
            <a:r>
              <a:rPr lang="en-US" dirty="0">
                <a:solidFill>
                  <a:srgbClr val="2DB7B0"/>
                </a:solidFill>
                <a:latin typeface="Consolas" panose="020B0609020204030204" pitchFamily="49" charset="0"/>
              </a:rPr>
              <a:t>-outstanding"&gt;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View sample here</a:t>
            </a:r>
            <a:r>
              <a:rPr lang="en-US" dirty="0">
                <a:solidFill>
                  <a:srgbClr val="2DB7B0"/>
                </a:solidFill>
                <a:latin typeface="Consolas" panose="020B0609020204030204" pitchFamily="49" charset="0"/>
              </a:rPr>
              <a:t>&lt;/button&gt;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flx-navbutton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B80AF03-4A45-4002-9D45-0054FF029DCB}"/>
              </a:ext>
            </a:extLst>
          </p:cNvPr>
          <p:cNvSpPr txBox="1"/>
          <p:nvPr/>
        </p:nvSpPr>
        <p:spPr>
          <a:xfrm>
            <a:off x="922416" y="1887005"/>
            <a:ext cx="7633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WEB COMPONENT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0070C0"/>
                </a:solidFill>
              </a:rPr>
              <a:t>flx-navbutton</a:t>
            </a:r>
            <a:r>
              <a:rPr lang="es-ES" sz="2400" dirty="0">
                <a:solidFill>
                  <a:srgbClr val="0070C0"/>
                </a:solidFill>
              </a:rPr>
              <a:t>&gt; &lt;/</a:t>
            </a:r>
            <a:r>
              <a:rPr lang="es-ES" sz="2400" dirty="0" err="1">
                <a:solidFill>
                  <a:srgbClr val="0070C0"/>
                </a:solidFill>
              </a:rPr>
              <a:t>flx-navbutton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</p:txBody>
      </p:sp>
      <p:pic>
        <p:nvPicPr>
          <p:cNvPr id="1028" name="Picture 4" descr="Gráfico vectorial Click ▷ Imagen vectorial Click | Depositphotos®">
            <a:extLst>
              <a:ext uri="{FF2B5EF4-FFF2-40B4-BE49-F238E27FC236}">
                <a16:creationId xmlns:a16="http://schemas.microsoft.com/office/drawing/2014/main" id="{17443340-270A-4BC6-A124-329708ECA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410" y="3649708"/>
            <a:ext cx="1681843" cy="168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502EC3C-823F-48FB-9D0C-813C2A1F8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275" y="5044581"/>
            <a:ext cx="16954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9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ersonalizar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EFFFE"/>
      </a:hlink>
      <a:folHlink>
        <a:srgbClr val="CA3A6B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13982</TotalTime>
  <Words>802</Words>
  <Application>Microsoft Office PowerPoint</Application>
  <PresentationFormat>Panorámica</PresentationFormat>
  <Paragraphs>167</Paragraphs>
  <Slides>22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Menlo, Monaco, source-code-pro, Ubuntu Mono, DejaVu sans mono, Consolas, monospace</vt:lpstr>
      <vt:lpstr>Monserrat</vt:lpstr>
      <vt:lpstr>Open Sans</vt:lpstr>
      <vt:lpstr>Ubuntu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Inmersión en FLEXYGO</dc:title>
  <dc:creator>David Miralpeix</dc:creator>
  <cp:lastModifiedBy>Daniel Lutz</cp:lastModifiedBy>
  <cp:revision>270</cp:revision>
  <dcterms:created xsi:type="dcterms:W3CDTF">2017-06-25T10:57:27Z</dcterms:created>
  <dcterms:modified xsi:type="dcterms:W3CDTF">2021-04-06T16:08:07Z</dcterms:modified>
</cp:coreProperties>
</file>